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66" r:id="rId5"/>
    <p:sldId id="267" r:id="rId6"/>
    <p:sldId id="268" r:id="rId7"/>
    <p:sldId id="333" r:id="rId8"/>
    <p:sldId id="334" r:id="rId9"/>
    <p:sldId id="330" r:id="rId10"/>
    <p:sldId id="256" r:id="rId11"/>
    <p:sldId id="269" r:id="rId12"/>
    <p:sldId id="336" r:id="rId13"/>
    <p:sldId id="272" r:id="rId14"/>
    <p:sldId id="273" r:id="rId15"/>
    <p:sldId id="274" r:id="rId16"/>
    <p:sldId id="270"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ADA"/>
    <a:srgbClr val="F0EADA"/>
    <a:srgbClr val="ED0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EF0639-1C46-4F14-9F38-03BE86EC2C7B}" v="12" dt="2025-03-20T12:36:38.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45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Dalfan Pennyn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lfan Dyddiad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71E73-96CB-4ED1-AD5E-D97300B7AA21}" type="datetimeFigureOut">
              <a:rPr lang="en-GB" smtClean="0"/>
              <a:t>20/03/2025</a:t>
            </a:fld>
            <a:endParaRPr lang="en-GB"/>
          </a:p>
        </p:txBody>
      </p:sp>
      <p:sp>
        <p:nvSpPr>
          <p:cNvPr id="4" name="Dalfan Delwedd Sleid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Dalfan Nodiada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y-GB"/>
              <a:t>Cliciwch i olygu'r arddulliau testun Meistr</a:t>
            </a:r>
          </a:p>
          <a:p>
            <a:pPr lvl="1"/>
            <a:r>
              <a:rPr lang="cy-GB"/>
              <a:t>Ail lefel</a:t>
            </a:r>
          </a:p>
          <a:p>
            <a:pPr lvl="2"/>
            <a:r>
              <a:rPr lang="cy-GB"/>
              <a:t>Trydedd lefel</a:t>
            </a:r>
          </a:p>
          <a:p>
            <a:pPr lvl="3"/>
            <a:r>
              <a:rPr lang="cy-GB"/>
              <a:t>Pedwaredd lefel</a:t>
            </a:r>
          </a:p>
          <a:p>
            <a:pPr lvl="4"/>
            <a:r>
              <a:rPr lang="cy-GB"/>
              <a:t>Pumed lefel</a:t>
            </a:r>
            <a:endParaRPr lang="en-GB"/>
          </a:p>
        </p:txBody>
      </p:sp>
      <p:sp>
        <p:nvSpPr>
          <p:cNvPr id="6" name="Dalfan Troedyn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Dalfan Rhif y Sleid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657D4-C4A5-482B-8820-9F359F95270F}" type="slidenum">
              <a:rPr lang="en-GB" smtClean="0"/>
              <a:t>‹#›</a:t>
            </a:fld>
            <a:endParaRPr lang="en-GB"/>
          </a:p>
        </p:txBody>
      </p:sp>
    </p:spTree>
    <p:extLst>
      <p:ext uri="{BB962C8B-B14F-4D97-AF65-F5344CB8AC3E}">
        <p14:creationId xmlns:p14="http://schemas.microsoft.com/office/powerpoint/2010/main" val="350055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03DB7-5BE7-4AF2-96AE-EC3ABA6DAB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36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947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826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93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57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161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54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5452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435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985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9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9393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wcia.org.uk/global-learning/peace-schools-in-wales" TargetMode="External"/><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ADA"/>
        </a:solidFill>
        <a:effectLst/>
      </p:bgPr>
    </p:bg>
    <p:spTree>
      <p:nvGrpSpPr>
        <p:cNvPr id="1" name=""/>
        <p:cNvGrpSpPr/>
        <p:nvPr/>
      </p:nvGrpSpPr>
      <p:grpSpPr>
        <a:xfrm>
          <a:off x="0" y="0"/>
          <a:ext cx="0" cy="0"/>
          <a:chOff x="0" y="0"/>
          <a:chExt cx="0" cy="0"/>
        </a:xfrm>
      </p:grpSpPr>
      <p:grpSp>
        <p:nvGrpSpPr>
          <p:cNvPr id="2" name="Group 2"/>
          <p:cNvGrpSpPr/>
          <p:nvPr/>
        </p:nvGrpSpPr>
        <p:grpSpPr>
          <a:xfrm>
            <a:off x="-237102" y="5160645"/>
            <a:ext cx="12793639" cy="2057400"/>
            <a:chOff x="0" y="0"/>
            <a:chExt cx="5054277" cy="812800"/>
          </a:xfrm>
        </p:grpSpPr>
        <p:sp>
          <p:nvSpPr>
            <p:cNvPr id="3" name="Freeform 3"/>
            <p:cNvSpPr/>
            <p:nvPr/>
          </p:nvSpPr>
          <p:spPr>
            <a:xfrm>
              <a:off x="0" y="0"/>
              <a:ext cx="5054277" cy="812800"/>
            </a:xfrm>
            <a:custGeom>
              <a:avLst/>
              <a:gdLst/>
              <a:ahLst/>
              <a:cxnLst/>
              <a:rect l="l" t="t" r="r" b="b"/>
              <a:pathLst>
                <a:path w="5054277" h="812800">
                  <a:moveTo>
                    <a:pt x="0" y="0"/>
                  </a:moveTo>
                  <a:lnTo>
                    <a:pt x="5054277" y="0"/>
                  </a:lnTo>
                  <a:lnTo>
                    <a:pt x="5054277" y="812800"/>
                  </a:lnTo>
                  <a:lnTo>
                    <a:pt x="0" y="812800"/>
                  </a:lnTo>
                  <a:close/>
                </a:path>
              </a:pathLst>
            </a:custGeom>
            <a:solidFill>
              <a:srgbClr val="2FA4D8"/>
            </a:solidFill>
          </p:spPr>
          <p:txBody>
            <a:bodyPr/>
            <a:lstStyle/>
            <a:p>
              <a:endParaRPr lang="en-GB"/>
            </a:p>
          </p:txBody>
        </p:sp>
        <p:sp>
          <p:nvSpPr>
            <p:cNvPr id="4" name="TextBox 4"/>
            <p:cNvSpPr txBox="1"/>
            <p:nvPr/>
          </p:nvSpPr>
          <p:spPr>
            <a:xfrm>
              <a:off x="0" y="-47625"/>
              <a:ext cx="5054277" cy="860425"/>
            </a:xfrm>
            <a:prstGeom prst="rect">
              <a:avLst/>
            </a:prstGeom>
          </p:spPr>
          <p:txBody>
            <a:bodyPr lIns="33867" tIns="33867" rIns="33867" bIns="33867" rtlCol="0" anchor="ctr"/>
            <a:lstStyle/>
            <a:p>
              <a:pPr algn="ctr" defTabSz="609630">
                <a:lnSpc>
                  <a:spcPts val="1744"/>
                </a:lnSpc>
              </a:pPr>
              <a:endParaRPr sz="1200">
                <a:solidFill>
                  <a:prstClr val="black"/>
                </a:solidFill>
                <a:latin typeface="Calibri"/>
              </a:endParaRPr>
            </a:p>
          </p:txBody>
        </p:sp>
      </p:grpSp>
      <p:sp>
        <p:nvSpPr>
          <p:cNvPr id="5" name="Freeform 5"/>
          <p:cNvSpPr/>
          <p:nvPr/>
        </p:nvSpPr>
        <p:spPr>
          <a:xfrm>
            <a:off x="140504" y="5594688"/>
            <a:ext cx="1103388" cy="983291"/>
          </a:xfrm>
          <a:custGeom>
            <a:avLst/>
            <a:gdLst/>
            <a:ahLst/>
            <a:cxnLst/>
            <a:rect l="l" t="t" r="r" b="b"/>
            <a:pathLst>
              <a:path w="1655082" h="1474937">
                <a:moveTo>
                  <a:pt x="0" y="0"/>
                </a:moveTo>
                <a:lnTo>
                  <a:pt x="1655081" y="0"/>
                </a:lnTo>
                <a:lnTo>
                  <a:pt x="1655081" y="1474937"/>
                </a:lnTo>
                <a:lnTo>
                  <a:pt x="0" y="1474937"/>
                </a:lnTo>
                <a:lnTo>
                  <a:pt x="0" y="0"/>
                </a:lnTo>
                <a:close/>
              </a:path>
            </a:pathLst>
          </a:custGeom>
          <a:blipFill>
            <a:blip r:embed="rId2"/>
            <a:stretch>
              <a:fillRect/>
            </a:stretch>
          </a:blipFill>
        </p:spPr>
        <p:txBody>
          <a:bodyPr/>
          <a:lstStyle/>
          <a:p>
            <a:endParaRPr lang="en-GB"/>
          </a:p>
        </p:txBody>
      </p:sp>
      <p:sp>
        <p:nvSpPr>
          <p:cNvPr id="6" name="Freeform 6"/>
          <p:cNvSpPr/>
          <p:nvPr/>
        </p:nvSpPr>
        <p:spPr>
          <a:xfrm>
            <a:off x="1341888" y="5594688"/>
            <a:ext cx="2688628" cy="983291"/>
          </a:xfrm>
          <a:custGeom>
            <a:avLst/>
            <a:gdLst/>
            <a:ahLst/>
            <a:cxnLst/>
            <a:rect l="l" t="t" r="r" b="b"/>
            <a:pathLst>
              <a:path w="4032942" h="1474937">
                <a:moveTo>
                  <a:pt x="0" y="0"/>
                </a:moveTo>
                <a:lnTo>
                  <a:pt x="4032942" y="0"/>
                </a:lnTo>
                <a:lnTo>
                  <a:pt x="4032942" y="1474937"/>
                </a:lnTo>
                <a:lnTo>
                  <a:pt x="0" y="1474937"/>
                </a:lnTo>
                <a:lnTo>
                  <a:pt x="0" y="0"/>
                </a:lnTo>
                <a:close/>
              </a:path>
            </a:pathLst>
          </a:custGeom>
          <a:blipFill>
            <a:blip r:embed="rId3"/>
            <a:stretch>
              <a:fillRect t="-6107"/>
            </a:stretch>
          </a:blipFill>
        </p:spPr>
        <p:txBody>
          <a:bodyPr/>
          <a:lstStyle/>
          <a:p>
            <a:endParaRPr lang="en-GB"/>
          </a:p>
        </p:txBody>
      </p:sp>
      <p:sp>
        <p:nvSpPr>
          <p:cNvPr id="7" name="Freeform 7"/>
          <p:cNvSpPr/>
          <p:nvPr/>
        </p:nvSpPr>
        <p:spPr>
          <a:xfrm>
            <a:off x="4134863" y="5594688"/>
            <a:ext cx="3251253" cy="983291"/>
          </a:xfrm>
          <a:custGeom>
            <a:avLst/>
            <a:gdLst/>
            <a:ahLst/>
            <a:cxnLst/>
            <a:rect l="l" t="t" r="r" b="b"/>
            <a:pathLst>
              <a:path w="4876880" h="1474937">
                <a:moveTo>
                  <a:pt x="0" y="0"/>
                </a:moveTo>
                <a:lnTo>
                  <a:pt x="4876880" y="0"/>
                </a:lnTo>
                <a:lnTo>
                  <a:pt x="4876880" y="1474937"/>
                </a:lnTo>
                <a:lnTo>
                  <a:pt x="0" y="1474937"/>
                </a:lnTo>
                <a:lnTo>
                  <a:pt x="0" y="0"/>
                </a:lnTo>
                <a:close/>
              </a:path>
            </a:pathLst>
          </a:custGeom>
          <a:blipFill>
            <a:blip r:embed="rId4"/>
            <a:stretch>
              <a:fillRect l="-7462" r="-7462"/>
            </a:stretch>
          </a:blipFill>
        </p:spPr>
        <p:txBody>
          <a:bodyPr/>
          <a:lstStyle/>
          <a:p>
            <a:endParaRPr lang="en-GB"/>
          </a:p>
        </p:txBody>
      </p:sp>
      <p:sp>
        <p:nvSpPr>
          <p:cNvPr id="8" name="Freeform 8"/>
          <p:cNvSpPr/>
          <p:nvPr/>
        </p:nvSpPr>
        <p:spPr>
          <a:xfrm>
            <a:off x="8618320" y="5594688"/>
            <a:ext cx="3473135" cy="983291"/>
          </a:xfrm>
          <a:custGeom>
            <a:avLst/>
            <a:gdLst/>
            <a:ahLst/>
            <a:cxnLst/>
            <a:rect l="l" t="t" r="r" b="b"/>
            <a:pathLst>
              <a:path w="5209702" h="1474937">
                <a:moveTo>
                  <a:pt x="0" y="0"/>
                </a:moveTo>
                <a:lnTo>
                  <a:pt x="5209702" y="0"/>
                </a:lnTo>
                <a:lnTo>
                  <a:pt x="5209702" y="1474937"/>
                </a:lnTo>
                <a:lnTo>
                  <a:pt x="0" y="1474937"/>
                </a:lnTo>
                <a:lnTo>
                  <a:pt x="0" y="0"/>
                </a:lnTo>
                <a:close/>
              </a:path>
            </a:pathLst>
          </a:custGeom>
          <a:blipFill>
            <a:blip r:embed="rId5"/>
            <a:stretch>
              <a:fillRect t="-15600" b="-11700"/>
            </a:stretch>
          </a:blipFill>
        </p:spPr>
        <p:txBody>
          <a:bodyPr/>
          <a:lstStyle/>
          <a:p>
            <a:endParaRPr lang="en-GB"/>
          </a:p>
        </p:txBody>
      </p:sp>
      <p:grpSp>
        <p:nvGrpSpPr>
          <p:cNvPr id="9" name="Group 9"/>
          <p:cNvGrpSpPr/>
          <p:nvPr/>
        </p:nvGrpSpPr>
        <p:grpSpPr>
          <a:xfrm>
            <a:off x="-342900" y="-162446"/>
            <a:ext cx="12687489" cy="5323091"/>
            <a:chOff x="0" y="0"/>
            <a:chExt cx="5012342" cy="2102950"/>
          </a:xfrm>
          <a:solidFill>
            <a:srgbClr val="F0EADA"/>
          </a:solidFill>
        </p:grpSpPr>
        <p:sp>
          <p:nvSpPr>
            <p:cNvPr id="10" name="Freeform 10"/>
            <p:cNvSpPr/>
            <p:nvPr/>
          </p:nvSpPr>
          <p:spPr>
            <a:xfrm>
              <a:off x="0" y="0"/>
              <a:ext cx="5012342" cy="2102950"/>
            </a:xfrm>
            <a:custGeom>
              <a:avLst/>
              <a:gdLst/>
              <a:ahLst/>
              <a:cxnLst/>
              <a:rect l="l" t="t" r="r" b="b"/>
              <a:pathLst>
                <a:path w="5012342" h="2102950">
                  <a:moveTo>
                    <a:pt x="0" y="0"/>
                  </a:moveTo>
                  <a:lnTo>
                    <a:pt x="5012342" y="0"/>
                  </a:lnTo>
                  <a:lnTo>
                    <a:pt x="5012342" y="2102950"/>
                  </a:lnTo>
                  <a:lnTo>
                    <a:pt x="0" y="2102950"/>
                  </a:lnTo>
                  <a:close/>
                </a:path>
              </a:pathLst>
            </a:custGeom>
            <a:grpFill/>
          </p:spPr>
          <p:txBody>
            <a:bodyPr/>
            <a:lstStyle/>
            <a:p>
              <a:endParaRPr lang="en-GB"/>
            </a:p>
          </p:txBody>
        </p:sp>
        <p:sp>
          <p:nvSpPr>
            <p:cNvPr id="11" name="TextBox 11"/>
            <p:cNvSpPr txBox="1"/>
            <p:nvPr/>
          </p:nvSpPr>
          <p:spPr>
            <a:xfrm>
              <a:off x="0" y="-47625"/>
              <a:ext cx="5012342" cy="2150575"/>
            </a:xfrm>
            <a:prstGeom prst="rect">
              <a:avLst/>
            </a:prstGeom>
            <a:grpFill/>
          </p:spPr>
          <p:txBody>
            <a:bodyPr lIns="33867" tIns="33867" rIns="33867" bIns="33867" rtlCol="0" anchor="ctr"/>
            <a:lstStyle/>
            <a:p>
              <a:pPr algn="ctr" defTabSz="609630">
                <a:lnSpc>
                  <a:spcPts val="1744"/>
                </a:lnSpc>
              </a:pPr>
              <a:endParaRPr sz="1200">
                <a:solidFill>
                  <a:prstClr val="black"/>
                </a:solidFill>
                <a:latin typeface="Calibri"/>
              </a:endParaRPr>
            </a:p>
          </p:txBody>
        </p:sp>
      </p:grpSp>
      <p:sp>
        <p:nvSpPr>
          <p:cNvPr id="12" name="Freeform 12"/>
          <p:cNvSpPr/>
          <p:nvPr/>
        </p:nvSpPr>
        <p:spPr>
          <a:xfrm>
            <a:off x="8303431" y="3745552"/>
            <a:ext cx="3888569" cy="1415093"/>
          </a:xfrm>
          <a:custGeom>
            <a:avLst/>
            <a:gdLst/>
            <a:ahLst/>
            <a:cxnLst/>
            <a:rect l="l" t="t" r="r" b="b"/>
            <a:pathLst>
              <a:path w="5832854" h="2122640">
                <a:moveTo>
                  <a:pt x="0" y="0"/>
                </a:moveTo>
                <a:lnTo>
                  <a:pt x="5832854" y="0"/>
                </a:lnTo>
                <a:lnTo>
                  <a:pt x="5832854" y="2122640"/>
                </a:lnTo>
                <a:lnTo>
                  <a:pt x="0" y="2122640"/>
                </a:lnTo>
                <a:lnTo>
                  <a:pt x="0" y="0"/>
                </a:lnTo>
                <a:close/>
              </a:path>
            </a:pathLst>
          </a:custGeom>
          <a:blipFill>
            <a:blip r:embed="rId6"/>
            <a:stretch>
              <a:fillRect l="-9923" t="-264685" r="-6840" b="-16279"/>
            </a:stretch>
          </a:blipFill>
        </p:spPr>
        <p:txBody>
          <a:bodyPr/>
          <a:lstStyle/>
          <a:p>
            <a:endParaRPr lang="en-GB"/>
          </a:p>
        </p:txBody>
      </p:sp>
      <p:sp>
        <p:nvSpPr>
          <p:cNvPr id="13" name="Freeform 13"/>
          <p:cNvSpPr/>
          <p:nvPr/>
        </p:nvSpPr>
        <p:spPr>
          <a:xfrm>
            <a:off x="7277902" y="5254923"/>
            <a:ext cx="1507827" cy="1507827"/>
          </a:xfrm>
          <a:custGeom>
            <a:avLst/>
            <a:gdLst/>
            <a:ahLst/>
            <a:cxnLst/>
            <a:rect l="l" t="t" r="r" b="b"/>
            <a:pathLst>
              <a:path w="2261741" h="2261741">
                <a:moveTo>
                  <a:pt x="0" y="0"/>
                </a:moveTo>
                <a:lnTo>
                  <a:pt x="2261741" y="0"/>
                </a:lnTo>
                <a:lnTo>
                  <a:pt x="2261741" y="2261741"/>
                </a:lnTo>
                <a:lnTo>
                  <a:pt x="0" y="2261741"/>
                </a:lnTo>
                <a:lnTo>
                  <a:pt x="0" y="0"/>
                </a:lnTo>
                <a:close/>
              </a:path>
            </a:pathLst>
          </a:custGeom>
          <a:blipFill>
            <a:blip r:embed="rId7"/>
            <a:stretch>
              <a:fillRect/>
            </a:stretch>
          </a:blipFill>
        </p:spPr>
        <p:txBody>
          <a:bodyPr/>
          <a:lstStyle/>
          <a:p>
            <a:endParaRPr lang="en-GB"/>
          </a:p>
        </p:txBody>
      </p:sp>
      <p:sp>
        <p:nvSpPr>
          <p:cNvPr id="14" name="Freeform 14"/>
          <p:cNvSpPr/>
          <p:nvPr/>
        </p:nvSpPr>
        <p:spPr>
          <a:xfrm>
            <a:off x="8303431" y="1"/>
            <a:ext cx="3902394" cy="3792087"/>
          </a:xfrm>
          <a:custGeom>
            <a:avLst/>
            <a:gdLst/>
            <a:ahLst/>
            <a:cxnLst/>
            <a:rect l="l" t="t" r="r" b="b"/>
            <a:pathLst>
              <a:path w="5853591" h="5688131">
                <a:moveTo>
                  <a:pt x="0" y="0"/>
                </a:moveTo>
                <a:lnTo>
                  <a:pt x="5853591" y="0"/>
                </a:lnTo>
                <a:lnTo>
                  <a:pt x="5853591" y="5688131"/>
                </a:lnTo>
                <a:lnTo>
                  <a:pt x="0" y="5688131"/>
                </a:lnTo>
                <a:lnTo>
                  <a:pt x="0" y="0"/>
                </a:lnTo>
                <a:close/>
              </a:path>
            </a:pathLst>
          </a:custGeom>
          <a:blipFill>
            <a:blip r:embed="rId8"/>
            <a:stretch>
              <a:fillRect l="-21428" t="-1172" r="-12779" b="-2195"/>
            </a:stretch>
          </a:blipFill>
        </p:spPr>
        <p:txBody>
          <a:bodyPr/>
          <a:lstStyle/>
          <a:p>
            <a:endParaRPr lang="en-GB"/>
          </a:p>
        </p:txBody>
      </p:sp>
      <p:sp>
        <p:nvSpPr>
          <p:cNvPr id="15" name="TextBox 15"/>
          <p:cNvSpPr txBox="1"/>
          <p:nvPr/>
        </p:nvSpPr>
        <p:spPr>
          <a:xfrm>
            <a:off x="158798" y="1787879"/>
            <a:ext cx="7765246" cy="2639312"/>
          </a:xfrm>
          <a:prstGeom prst="rect">
            <a:avLst/>
          </a:prstGeom>
        </p:spPr>
        <p:txBody>
          <a:bodyPr wrap="square" lIns="0" tIns="0" rIns="0" bIns="0" rtlCol="0" anchor="t">
            <a:spAutoFit/>
          </a:bodyPr>
          <a:lstStyle/>
          <a:p>
            <a:pPr algn="ctr" defTabSz="609630">
              <a:lnSpc>
                <a:spcPts val="7093"/>
              </a:lnSpc>
              <a:spcBef>
                <a:spcPct val="0"/>
              </a:spcBef>
            </a:pPr>
            <a:r>
              <a:rPr lang="en-US" sz="4000" b="1" dirty="0" err="1">
                <a:solidFill>
                  <a:srgbClr val="055881"/>
                </a:solidFill>
                <a:latin typeface="Barlow SemiCondensed Bold"/>
              </a:rPr>
              <a:t>Deiseb</a:t>
            </a:r>
            <a:r>
              <a:rPr lang="en-US" sz="4000" b="1" dirty="0">
                <a:solidFill>
                  <a:srgbClr val="055881"/>
                </a:solidFill>
                <a:latin typeface="Barlow SemiCondensed Bold"/>
              </a:rPr>
              <a:t> Heddwch </a:t>
            </a:r>
            <a:r>
              <a:rPr lang="en-US" sz="4000" b="1" dirty="0" err="1">
                <a:solidFill>
                  <a:srgbClr val="055881"/>
                </a:solidFill>
                <a:latin typeface="Barlow SemiCondensed Bold"/>
              </a:rPr>
              <a:t>Menywod</a:t>
            </a:r>
            <a:r>
              <a:rPr lang="en-US" sz="4000" b="1" dirty="0">
                <a:solidFill>
                  <a:srgbClr val="055881"/>
                </a:solidFill>
                <a:latin typeface="Barlow SemiCondensed Bold"/>
              </a:rPr>
              <a:t> Cymru </a:t>
            </a:r>
          </a:p>
          <a:p>
            <a:pPr algn="ctr" defTabSz="609630">
              <a:lnSpc>
                <a:spcPts val="7093"/>
              </a:lnSpc>
              <a:spcBef>
                <a:spcPct val="0"/>
              </a:spcBef>
            </a:pPr>
            <a:r>
              <a:rPr lang="en-US" sz="4000" b="1" dirty="0">
                <a:solidFill>
                  <a:srgbClr val="055881"/>
                </a:solidFill>
                <a:latin typeface="Barlow SemiCondensed Bold"/>
              </a:rPr>
              <a:t>The Welsh Women’s Peace Petition </a:t>
            </a:r>
          </a:p>
          <a:p>
            <a:pPr algn="ctr" defTabSz="609630">
              <a:lnSpc>
                <a:spcPts val="7093"/>
              </a:lnSpc>
              <a:spcBef>
                <a:spcPct val="0"/>
              </a:spcBef>
            </a:pPr>
            <a:r>
              <a:rPr lang="en-US" sz="4000" b="1" dirty="0">
                <a:solidFill>
                  <a:srgbClr val="055881"/>
                </a:solidFill>
                <a:latin typeface="Barlow SemiCondensed Bold"/>
              </a:rPr>
              <a:t>1923 - 24</a:t>
            </a:r>
          </a:p>
        </p:txBody>
      </p:sp>
      <p:sp>
        <p:nvSpPr>
          <p:cNvPr id="16" name="Freeform 16"/>
          <p:cNvSpPr/>
          <p:nvPr/>
        </p:nvSpPr>
        <p:spPr>
          <a:xfrm rot="3094492">
            <a:off x="-349974" y="-314760"/>
            <a:ext cx="1638967" cy="1685313"/>
          </a:xfrm>
          <a:custGeom>
            <a:avLst/>
            <a:gdLst/>
            <a:ahLst/>
            <a:cxnLst/>
            <a:rect l="l" t="t" r="r" b="b"/>
            <a:pathLst>
              <a:path w="2458450" h="2527970">
                <a:moveTo>
                  <a:pt x="0" y="0"/>
                </a:moveTo>
                <a:lnTo>
                  <a:pt x="2458451" y="0"/>
                </a:lnTo>
                <a:lnTo>
                  <a:pt x="2458451" y="2527969"/>
                </a:lnTo>
                <a:lnTo>
                  <a:pt x="0" y="2527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86AD-6C41-0FB8-B352-0D4FFF3F95F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AAABB52-59DE-C51D-0B95-7B007BDEE4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0475" cy="6858856"/>
          </a:xfrm>
          <a:prstGeom prst="rect">
            <a:avLst/>
          </a:prstGeom>
        </p:spPr>
      </p:pic>
    </p:spTree>
    <p:extLst>
      <p:ext uri="{BB962C8B-B14F-4D97-AF65-F5344CB8AC3E}">
        <p14:creationId xmlns:p14="http://schemas.microsoft.com/office/powerpoint/2010/main" val="13301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E38C9-A2A8-75F2-D62B-3FC23402D6F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EA12A95-71BF-9E5B-6187-58433E568E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1"/>
            <a:ext cx="12190475" cy="6858856"/>
          </a:xfrm>
          <a:prstGeom prst="rect">
            <a:avLst/>
          </a:prstGeom>
        </p:spPr>
      </p:pic>
      <p:sp>
        <p:nvSpPr>
          <p:cNvPr id="2" name="TextBox 8">
            <a:extLst>
              <a:ext uri="{FF2B5EF4-FFF2-40B4-BE49-F238E27FC236}">
                <a16:creationId xmlns:a16="http://schemas.microsoft.com/office/drawing/2014/main" id="{11EF225E-CBCD-1B39-136B-9EC086789B5A}"/>
              </a:ext>
            </a:extLst>
          </p:cNvPr>
          <p:cNvSpPr txBox="1"/>
          <p:nvPr/>
        </p:nvSpPr>
        <p:spPr>
          <a:xfrm>
            <a:off x="3884022" y="5154775"/>
            <a:ext cx="3840481" cy="1324145"/>
          </a:xfrm>
          <a:prstGeom prst="rect">
            <a:avLst/>
          </a:prstGeom>
        </p:spPr>
        <p:txBody>
          <a:bodyPr wrap="square" lIns="0" tIns="0" rIns="0" bIns="0" rtlCol="0" anchor="t">
            <a:spAutoFit/>
          </a:bodyPr>
          <a:lstStyle/>
          <a:p>
            <a:pPr marL="633339" lvl="2" algn="ctr" defTabSz="609630"/>
            <a:r>
              <a:rPr lang="en-US" dirty="0">
                <a:solidFill>
                  <a:srgbClr val="4992C9"/>
                </a:solidFill>
                <a:hlinkClick r:id="rId3" tooltip="https://www.wcia.org.uk/global-learning/peace-schools-in-wales/">
                  <a:extLst>
                    <a:ext uri="{A12FA001-AC4F-418D-AE19-62706E023703}">
                      <ahyp:hlinkClr xmlns:ahyp="http://schemas.microsoft.com/office/drawing/2018/hyperlinkcolor" val="tx"/>
                    </a:ext>
                  </a:extLst>
                </a:hlinkClick>
              </a:rPr>
              <a:t>www.wcia.org.uk/global-learning/peace-schools-in-wales</a:t>
            </a:r>
            <a:r>
              <a:rPr lang="en-US" dirty="0">
                <a:solidFill>
                  <a:srgbClr val="4992C9"/>
                </a:solidFill>
              </a:rPr>
              <a:t> ​</a:t>
            </a:r>
          </a:p>
          <a:p>
            <a:pPr algn="just" defTabSz="609630">
              <a:lnSpc>
                <a:spcPts val="3080"/>
              </a:lnSpc>
              <a:spcBef>
                <a:spcPct val="0"/>
              </a:spcBef>
            </a:pPr>
            <a:endParaRPr lang="en-US" sz="2200" dirty="0">
              <a:solidFill>
                <a:srgbClr val="055881"/>
              </a:solidFill>
              <a:latin typeface="Barlow SemiCondensed Bold"/>
            </a:endParaRPr>
          </a:p>
          <a:p>
            <a:pPr algn="ctr" defTabSz="609630">
              <a:lnSpc>
                <a:spcPts val="3080"/>
              </a:lnSpc>
              <a:spcBef>
                <a:spcPct val="0"/>
              </a:spcBef>
            </a:pPr>
            <a:endParaRPr lang="en-US" sz="2200" dirty="0">
              <a:solidFill>
                <a:srgbClr val="055881"/>
              </a:solidFill>
              <a:latin typeface="Barlow SemiCondensed Bold"/>
            </a:endParaRPr>
          </a:p>
        </p:txBody>
      </p:sp>
    </p:spTree>
    <p:extLst>
      <p:ext uri="{BB962C8B-B14F-4D97-AF65-F5344CB8AC3E}">
        <p14:creationId xmlns:p14="http://schemas.microsoft.com/office/powerpoint/2010/main" val="277860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DBEE1-1C61-8ED0-D30B-54DD37AC946A}"/>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77A07D5-BDC6-B1EC-77EF-97EAE0F356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1"/>
            <a:ext cx="12190475" cy="6858856"/>
          </a:xfrm>
          <a:prstGeom prst="rect">
            <a:avLst/>
          </a:prstGeom>
        </p:spPr>
      </p:pic>
    </p:spTree>
    <p:extLst>
      <p:ext uri="{BB962C8B-B14F-4D97-AF65-F5344CB8AC3E}">
        <p14:creationId xmlns:p14="http://schemas.microsoft.com/office/powerpoint/2010/main" val="2196633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102" y="5600407"/>
            <a:ext cx="12793639" cy="1617639"/>
            <a:chOff x="0" y="0"/>
            <a:chExt cx="5054277" cy="639067"/>
          </a:xfrm>
        </p:grpSpPr>
        <p:sp>
          <p:nvSpPr>
            <p:cNvPr id="3" name="Freeform 3"/>
            <p:cNvSpPr/>
            <p:nvPr/>
          </p:nvSpPr>
          <p:spPr>
            <a:xfrm>
              <a:off x="0" y="0"/>
              <a:ext cx="5054277" cy="639067"/>
            </a:xfrm>
            <a:custGeom>
              <a:avLst/>
              <a:gdLst/>
              <a:ahLst/>
              <a:cxnLst/>
              <a:rect l="l" t="t" r="r" b="b"/>
              <a:pathLst>
                <a:path w="5054277" h="639067">
                  <a:moveTo>
                    <a:pt x="0" y="0"/>
                  </a:moveTo>
                  <a:lnTo>
                    <a:pt x="5054277" y="0"/>
                  </a:lnTo>
                  <a:lnTo>
                    <a:pt x="5054277" y="639067"/>
                  </a:lnTo>
                  <a:lnTo>
                    <a:pt x="0" y="639067"/>
                  </a:lnTo>
                  <a:close/>
                </a:path>
              </a:pathLst>
            </a:custGeom>
            <a:solidFill>
              <a:srgbClr val="2FA4D8"/>
            </a:solidFill>
          </p:spPr>
          <p:txBody>
            <a:bodyPr/>
            <a:lstStyle/>
            <a:p>
              <a:endParaRPr lang="en-GB"/>
            </a:p>
          </p:txBody>
        </p:sp>
        <p:sp>
          <p:nvSpPr>
            <p:cNvPr id="4" name="TextBox 4"/>
            <p:cNvSpPr txBox="1"/>
            <p:nvPr/>
          </p:nvSpPr>
          <p:spPr>
            <a:xfrm>
              <a:off x="0" y="-47625"/>
              <a:ext cx="5054277" cy="686692"/>
            </a:xfrm>
            <a:prstGeom prst="rect">
              <a:avLst/>
            </a:prstGeom>
          </p:spPr>
          <p:txBody>
            <a:bodyPr lIns="33867" tIns="33867" rIns="33867" bIns="33867" rtlCol="0" anchor="ctr"/>
            <a:lstStyle/>
            <a:p>
              <a:pPr algn="ctr" defTabSz="609630">
                <a:lnSpc>
                  <a:spcPts val="1744"/>
                </a:lnSpc>
              </a:pPr>
              <a:endParaRPr sz="1200">
                <a:solidFill>
                  <a:prstClr val="black"/>
                </a:solidFill>
                <a:latin typeface="Calibri"/>
              </a:endParaRPr>
            </a:p>
          </p:txBody>
        </p:sp>
      </p:grpSp>
      <p:grpSp>
        <p:nvGrpSpPr>
          <p:cNvPr id="5" name="Group 5"/>
          <p:cNvGrpSpPr/>
          <p:nvPr/>
        </p:nvGrpSpPr>
        <p:grpSpPr>
          <a:xfrm>
            <a:off x="-237102" y="-162446"/>
            <a:ext cx="12793639" cy="5762853"/>
            <a:chOff x="0" y="0"/>
            <a:chExt cx="5012342" cy="2276683"/>
          </a:xfrm>
          <a:solidFill>
            <a:srgbClr val="F3EADA"/>
          </a:solidFill>
        </p:grpSpPr>
        <p:sp>
          <p:nvSpPr>
            <p:cNvPr id="6" name="Freeform 6"/>
            <p:cNvSpPr/>
            <p:nvPr/>
          </p:nvSpPr>
          <p:spPr>
            <a:xfrm>
              <a:off x="0" y="0"/>
              <a:ext cx="5012342" cy="2276683"/>
            </a:xfrm>
            <a:custGeom>
              <a:avLst/>
              <a:gdLst/>
              <a:ahLst/>
              <a:cxnLst/>
              <a:rect l="l" t="t" r="r" b="b"/>
              <a:pathLst>
                <a:path w="5012342" h="2276683">
                  <a:moveTo>
                    <a:pt x="0" y="0"/>
                  </a:moveTo>
                  <a:lnTo>
                    <a:pt x="5012342" y="0"/>
                  </a:lnTo>
                  <a:lnTo>
                    <a:pt x="5012342" y="2276683"/>
                  </a:lnTo>
                  <a:lnTo>
                    <a:pt x="0" y="2276683"/>
                  </a:lnTo>
                  <a:close/>
                </a:path>
              </a:pathLst>
            </a:custGeom>
            <a:grpFill/>
          </p:spPr>
          <p:txBody>
            <a:bodyPr/>
            <a:lstStyle/>
            <a:p>
              <a:endParaRPr lang="en-GB"/>
            </a:p>
          </p:txBody>
        </p:sp>
        <p:sp>
          <p:nvSpPr>
            <p:cNvPr id="7" name="TextBox 7"/>
            <p:cNvSpPr txBox="1"/>
            <p:nvPr/>
          </p:nvSpPr>
          <p:spPr>
            <a:xfrm>
              <a:off x="0" y="-47625"/>
              <a:ext cx="5012342" cy="2324308"/>
            </a:xfrm>
            <a:prstGeom prst="rect">
              <a:avLst/>
            </a:prstGeom>
            <a:grpFill/>
          </p:spPr>
          <p:txBody>
            <a:bodyPr lIns="33867" tIns="33867" rIns="33867" bIns="33867" rtlCol="0" anchor="ctr"/>
            <a:lstStyle/>
            <a:p>
              <a:pPr algn="ctr" defTabSz="609630">
                <a:lnSpc>
                  <a:spcPts val="1744"/>
                </a:lnSpc>
              </a:pPr>
              <a:endParaRPr sz="1200">
                <a:solidFill>
                  <a:prstClr val="black"/>
                </a:solidFill>
                <a:latin typeface="Calibri"/>
              </a:endParaRPr>
            </a:p>
          </p:txBody>
        </p:sp>
      </p:grpSp>
      <p:sp>
        <p:nvSpPr>
          <p:cNvPr id="9" name="Freeform 9"/>
          <p:cNvSpPr/>
          <p:nvPr/>
        </p:nvSpPr>
        <p:spPr>
          <a:xfrm rot="5599957">
            <a:off x="-301285" y="-138829"/>
            <a:ext cx="1887000" cy="1887000"/>
          </a:xfrm>
          <a:custGeom>
            <a:avLst/>
            <a:gdLst/>
            <a:ahLst/>
            <a:cxnLst/>
            <a:rect l="l" t="t" r="r" b="b"/>
            <a:pathLst>
              <a:path w="2830500" h="2830500">
                <a:moveTo>
                  <a:pt x="0" y="0"/>
                </a:moveTo>
                <a:lnTo>
                  <a:pt x="2830500" y="0"/>
                </a:lnTo>
                <a:lnTo>
                  <a:pt x="2830500" y="2830499"/>
                </a:lnTo>
                <a:lnTo>
                  <a:pt x="0" y="2830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rot="3094492">
            <a:off x="-349974" y="-314760"/>
            <a:ext cx="1638967" cy="1685313"/>
          </a:xfrm>
          <a:custGeom>
            <a:avLst/>
            <a:gdLst/>
            <a:ahLst/>
            <a:cxnLst/>
            <a:rect l="l" t="t" r="r" b="b"/>
            <a:pathLst>
              <a:path w="2458450" h="2527970">
                <a:moveTo>
                  <a:pt x="0" y="0"/>
                </a:moveTo>
                <a:lnTo>
                  <a:pt x="2458451" y="0"/>
                </a:lnTo>
                <a:lnTo>
                  <a:pt x="2458451" y="2527969"/>
                </a:lnTo>
                <a:lnTo>
                  <a:pt x="0" y="2527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10644617" y="5785024"/>
            <a:ext cx="1547383" cy="1129385"/>
          </a:xfrm>
          <a:custGeom>
            <a:avLst/>
            <a:gdLst/>
            <a:ahLst/>
            <a:cxnLst/>
            <a:rect l="l" t="t" r="r" b="b"/>
            <a:pathLst>
              <a:path w="2321075" h="1694077">
                <a:moveTo>
                  <a:pt x="0" y="0"/>
                </a:moveTo>
                <a:lnTo>
                  <a:pt x="2321075" y="0"/>
                </a:lnTo>
                <a:lnTo>
                  <a:pt x="2321075" y="1694077"/>
                </a:lnTo>
                <a:lnTo>
                  <a:pt x="0" y="1694077"/>
                </a:lnTo>
                <a:lnTo>
                  <a:pt x="0" y="0"/>
                </a:lnTo>
                <a:close/>
              </a:path>
            </a:pathLst>
          </a:custGeom>
          <a:blipFill>
            <a:blip r:embed="rId6"/>
            <a:stretch>
              <a:fillRect l="-3919" t="-3674" r="-109529" b="-4899"/>
            </a:stretch>
          </a:blipFill>
        </p:spPr>
        <p:txBody>
          <a:bodyPr/>
          <a:lstStyle/>
          <a:p>
            <a:endParaRPr lang="en-GB"/>
          </a:p>
        </p:txBody>
      </p:sp>
      <p:sp>
        <p:nvSpPr>
          <p:cNvPr id="12" name="Freeform 12"/>
          <p:cNvSpPr/>
          <p:nvPr/>
        </p:nvSpPr>
        <p:spPr>
          <a:xfrm>
            <a:off x="10844379" y="4420798"/>
            <a:ext cx="1147859" cy="1147859"/>
          </a:xfrm>
          <a:custGeom>
            <a:avLst/>
            <a:gdLst/>
            <a:ahLst/>
            <a:cxnLst/>
            <a:rect l="l" t="t" r="r" b="b"/>
            <a:pathLst>
              <a:path w="1721788" h="1721788">
                <a:moveTo>
                  <a:pt x="0" y="0"/>
                </a:moveTo>
                <a:lnTo>
                  <a:pt x="1721788" y="0"/>
                </a:lnTo>
                <a:lnTo>
                  <a:pt x="1721788" y="1721788"/>
                </a:lnTo>
                <a:lnTo>
                  <a:pt x="0" y="1721788"/>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1644184" y="69833"/>
            <a:ext cx="10103503" cy="2298834"/>
          </a:xfrm>
          <a:prstGeom prst="rect">
            <a:avLst/>
          </a:prstGeom>
        </p:spPr>
        <p:txBody>
          <a:bodyPr lIns="0" tIns="0" rIns="0" bIns="0" rtlCol="0" anchor="t">
            <a:spAutoFit/>
          </a:bodyPr>
          <a:lstStyle/>
          <a:p>
            <a:pPr algn="ctr" defTabSz="609630">
              <a:lnSpc>
                <a:spcPts val="5973"/>
              </a:lnSpc>
            </a:pPr>
            <a:r>
              <a:rPr lang="en-US" sz="4000" b="1" dirty="0">
                <a:solidFill>
                  <a:srgbClr val="055881"/>
                </a:solidFill>
                <a:latin typeface="Barlow SemiCondensed Bold"/>
              </a:rPr>
              <a:t>Researching the Petition / </a:t>
            </a:r>
            <a:r>
              <a:rPr lang="en-US" sz="4000" b="1" dirty="0" err="1">
                <a:solidFill>
                  <a:srgbClr val="055881"/>
                </a:solidFill>
                <a:latin typeface="Barlow SemiCondensed Bold"/>
              </a:rPr>
              <a:t>Ymchwilio’r</a:t>
            </a:r>
            <a:r>
              <a:rPr lang="en-US" sz="4000" b="1" dirty="0">
                <a:solidFill>
                  <a:srgbClr val="055881"/>
                </a:solidFill>
                <a:latin typeface="Barlow SemiCondensed Bold"/>
              </a:rPr>
              <a:t> </a:t>
            </a:r>
            <a:r>
              <a:rPr lang="en-US" sz="4000" b="1" dirty="0" err="1">
                <a:solidFill>
                  <a:srgbClr val="055881"/>
                </a:solidFill>
                <a:latin typeface="Barlow SemiCondensed Bold"/>
              </a:rPr>
              <a:t>Ddeiseb</a:t>
            </a:r>
            <a:r>
              <a:rPr lang="en-US" sz="4000" b="1" dirty="0">
                <a:solidFill>
                  <a:srgbClr val="055881"/>
                </a:solidFill>
                <a:latin typeface="Barlow SemiCondensed Bold"/>
              </a:rPr>
              <a:t>​</a:t>
            </a:r>
          </a:p>
          <a:p>
            <a:pPr algn="ctr" defTabSz="609630">
              <a:lnSpc>
                <a:spcPts val="5973"/>
              </a:lnSpc>
            </a:pPr>
            <a:r>
              <a:rPr lang="en-US" sz="3200" b="1" u="sng" dirty="0">
                <a:solidFill>
                  <a:srgbClr val="055881"/>
                </a:solidFill>
                <a:latin typeface="Barlow SemiCondensed Bold"/>
              </a:rPr>
              <a:t>https://peacepetition.library.wales/ </a:t>
            </a:r>
            <a:r>
              <a:rPr lang="en-US" sz="3200" b="1" dirty="0">
                <a:solidFill>
                  <a:srgbClr val="055881"/>
                </a:solidFill>
                <a:latin typeface="Barlow SemiCondensed Bold"/>
              </a:rPr>
              <a:t>​ </a:t>
            </a:r>
          </a:p>
          <a:p>
            <a:pPr algn="ctr" defTabSz="609630">
              <a:lnSpc>
                <a:spcPts val="6441"/>
              </a:lnSpc>
              <a:spcBef>
                <a:spcPct val="0"/>
              </a:spcBef>
            </a:pPr>
            <a:endParaRPr lang="en-US" sz="4266" dirty="0">
              <a:solidFill>
                <a:srgbClr val="055881"/>
              </a:solidFill>
              <a:latin typeface="Barlow SemiCondensed Bold"/>
            </a:endParaRPr>
          </a:p>
        </p:txBody>
      </p:sp>
      <p:pic>
        <p:nvPicPr>
          <p:cNvPr id="15" name="Picture 14">
            <a:extLst>
              <a:ext uri="{FF2B5EF4-FFF2-40B4-BE49-F238E27FC236}">
                <a16:creationId xmlns:a16="http://schemas.microsoft.com/office/drawing/2014/main" id="{1BBB298D-BF4A-43F7-BD3B-86BE70986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11654"/>
            <a:ext cx="10280080" cy="51027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8378-6520-58F6-1822-C4E5475A2E3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3ECCBD1-4C4F-08C7-81BD-4584D27431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5" y="-1"/>
            <a:ext cx="12190473" cy="6858856"/>
          </a:xfrm>
          <a:prstGeom prst="rect">
            <a:avLst/>
          </a:prstGeom>
        </p:spPr>
      </p:pic>
    </p:spTree>
    <p:extLst>
      <p:ext uri="{BB962C8B-B14F-4D97-AF65-F5344CB8AC3E}">
        <p14:creationId xmlns:p14="http://schemas.microsoft.com/office/powerpoint/2010/main" val="12898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ADA"/>
        </a:solidFill>
        <a:effectLst/>
      </p:bgPr>
    </p:bg>
    <p:spTree>
      <p:nvGrpSpPr>
        <p:cNvPr id="1" name=""/>
        <p:cNvGrpSpPr/>
        <p:nvPr/>
      </p:nvGrpSpPr>
      <p:grpSpPr>
        <a:xfrm>
          <a:off x="0" y="0"/>
          <a:ext cx="0" cy="0"/>
          <a:chOff x="0" y="0"/>
          <a:chExt cx="0" cy="0"/>
        </a:xfrm>
      </p:grpSpPr>
      <p:grpSp>
        <p:nvGrpSpPr>
          <p:cNvPr id="2" name="Group 2"/>
          <p:cNvGrpSpPr/>
          <p:nvPr/>
        </p:nvGrpSpPr>
        <p:grpSpPr>
          <a:xfrm>
            <a:off x="-237102" y="5618163"/>
            <a:ext cx="12793639" cy="1617639"/>
            <a:chOff x="0" y="0"/>
            <a:chExt cx="5054277" cy="639067"/>
          </a:xfrm>
        </p:grpSpPr>
        <p:sp>
          <p:nvSpPr>
            <p:cNvPr id="3" name="Freeform 3"/>
            <p:cNvSpPr/>
            <p:nvPr/>
          </p:nvSpPr>
          <p:spPr>
            <a:xfrm>
              <a:off x="0" y="0"/>
              <a:ext cx="5054277" cy="639067"/>
            </a:xfrm>
            <a:custGeom>
              <a:avLst/>
              <a:gdLst/>
              <a:ahLst/>
              <a:cxnLst/>
              <a:rect l="l" t="t" r="r" b="b"/>
              <a:pathLst>
                <a:path w="5054277" h="639067">
                  <a:moveTo>
                    <a:pt x="0" y="0"/>
                  </a:moveTo>
                  <a:lnTo>
                    <a:pt x="5054277" y="0"/>
                  </a:lnTo>
                  <a:lnTo>
                    <a:pt x="5054277" y="639067"/>
                  </a:lnTo>
                  <a:lnTo>
                    <a:pt x="0" y="639067"/>
                  </a:lnTo>
                  <a:close/>
                </a:path>
              </a:pathLst>
            </a:custGeom>
            <a:solidFill>
              <a:srgbClr val="2FA4D8"/>
            </a:solidFill>
          </p:spPr>
          <p:txBody>
            <a:bodyPr/>
            <a:lstStyle/>
            <a:p>
              <a:endParaRPr lang="en-GB"/>
            </a:p>
          </p:txBody>
        </p:sp>
        <p:sp>
          <p:nvSpPr>
            <p:cNvPr id="4" name="TextBox 4"/>
            <p:cNvSpPr txBox="1"/>
            <p:nvPr/>
          </p:nvSpPr>
          <p:spPr>
            <a:xfrm>
              <a:off x="0" y="-47625"/>
              <a:ext cx="5054277" cy="686692"/>
            </a:xfrm>
            <a:prstGeom prst="rect">
              <a:avLst/>
            </a:prstGeom>
          </p:spPr>
          <p:txBody>
            <a:bodyPr lIns="33867" tIns="33867" rIns="33867" bIns="33867" rtlCol="0" anchor="ctr"/>
            <a:lstStyle/>
            <a:p>
              <a:pPr algn="ctr" defTabSz="609630">
                <a:lnSpc>
                  <a:spcPts val="1744"/>
                </a:lnSpc>
              </a:pPr>
              <a:endParaRPr sz="1200">
                <a:solidFill>
                  <a:prstClr val="black"/>
                </a:solidFill>
                <a:latin typeface="Calibri"/>
              </a:endParaRPr>
            </a:p>
          </p:txBody>
        </p:sp>
      </p:grpSp>
      <p:grpSp>
        <p:nvGrpSpPr>
          <p:cNvPr id="5" name="Group 5"/>
          <p:cNvGrpSpPr/>
          <p:nvPr/>
        </p:nvGrpSpPr>
        <p:grpSpPr>
          <a:xfrm>
            <a:off x="-354538" y="-153568"/>
            <a:ext cx="12911075" cy="5762853"/>
            <a:chOff x="0" y="0"/>
            <a:chExt cx="5012342" cy="2276683"/>
          </a:xfrm>
        </p:grpSpPr>
        <p:sp>
          <p:nvSpPr>
            <p:cNvPr id="6" name="Freeform 6"/>
            <p:cNvSpPr/>
            <p:nvPr/>
          </p:nvSpPr>
          <p:spPr>
            <a:xfrm>
              <a:off x="0" y="0"/>
              <a:ext cx="5012342" cy="2276683"/>
            </a:xfrm>
            <a:custGeom>
              <a:avLst/>
              <a:gdLst/>
              <a:ahLst/>
              <a:cxnLst/>
              <a:rect l="l" t="t" r="r" b="b"/>
              <a:pathLst>
                <a:path w="5012342" h="2276683">
                  <a:moveTo>
                    <a:pt x="0" y="0"/>
                  </a:moveTo>
                  <a:lnTo>
                    <a:pt x="5012342" y="0"/>
                  </a:lnTo>
                  <a:lnTo>
                    <a:pt x="5012342" y="2276683"/>
                  </a:lnTo>
                  <a:lnTo>
                    <a:pt x="0" y="2276683"/>
                  </a:lnTo>
                  <a:close/>
                </a:path>
              </a:pathLst>
            </a:custGeom>
            <a:solidFill>
              <a:srgbClr val="F3EADA"/>
            </a:solidFill>
          </p:spPr>
          <p:txBody>
            <a:bodyPr/>
            <a:lstStyle/>
            <a:p>
              <a:endParaRPr lang="en-GB"/>
            </a:p>
          </p:txBody>
        </p:sp>
        <p:sp>
          <p:nvSpPr>
            <p:cNvPr id="7" name="TextBox 7"/>
            <p:cNvSpPr txBox="1"/>
            <p:nvPr/>
          </p:nvSpPr>
          <p:spPr>
            <a:xfrm>
              <a:off x="0" y="-47625"/>
              <a:ext cx="5012342" cy="2324308"/>
            </a:xfrm>
            <a:prstGeom prst="rect">
              <a:avLst/>
            </a:prstGeom>
          </p:spPr>
          <p:txBody>
            <a:bodyPr lIns="33867" tIns="33867" rIns="33867" bIns="33867" rtlCol="0" anchor="ctr"/>
            <a:lstStyle/>
            <a:p>
              <a:pPr algn="ctr" defTabSz="609630">
                <a:lnSpc>
                  <a:spcPts val="1744"/>
                </a:lnSpc>
              </a:pPr>
              <a:endParaRPr sz="1200">
                <a:solidFill>
                  <a:prstClr val="black"/>
                </a:solidFill>
                <a:latin typeface="Calibri"/>
              </a:endParaRPr>
            </a:p>
          </p:txBody>
        </p:sp>
      </p:grpSp>
      <p:sp>
        <p:nvSpPr>
          <p:cNvPr id="8" name="TextBox 8"/>
          <p:cNvSpPr txBox="1"/>
          <p:nvPr/>
        </p:nvSpPr>
        <p:spPr>
          <a:xfrm>
            <a:off x="-112981" y="2114990"/>
            <a:ext cx="5057643" cy="2778196"/>
          </a:xfrm>
          <a:prstGeom prst="rect">
            <a:avLst/>
          </a:prstGeom>
        </p:spPr>
        <p:txBody>
          <a:bodyPr wrap="square" lIns="0" tIns="0" rIns="0" bIns="0" rtlCol="0" anchor="t">
            <a:spAutoFit/>
          </a:bodyPr>
          <a:lstStyle/>
          <a:p>
            <a:pPr marL="417430" lvl="1" indent="-208715" algn="just" defTabSz="609630">
              <a:lnSpc>
                <a:spcPts val="2707"/>
              </a:lnSpc>
              <a:spcBef>
                <a:spcPct val="0"/>
              </a:spcBef>
              <a:buFont typeface="Arial"/>
              <a:buChar char="•"/>
            </a:pPr>
            <a:r>
              <a:rPr lang="en-US" sz="2400" dirty="0">
                <a:solidFill>
                  <a:srgbClr val="055881"/>
                </a:solidFill>
                <a:latin typeface="Barlow SemiCondensed Bold"/>
              </a:rPr>
              <a:t>To introduce a very special story that happened 100 years ago;</a:t>
            </a:r>
          </a:p>
          <a:p>
            <a:pPr marL="417430" lvl="1" indent="-208715" algn="just" defTabSz="609630">
              <a:lnSpc>
                <a:spcPts val="2707"/>
              </a:lnSpc>
              <a:spcBef>
                <a:spcPct val="0"/>
              </a:spcBef>
              <a:buFont typeface="Arial"/>
              <a:buChar char="•"/>
            </a:pPr>
            <a:r>
              <a:rPr lang="en-US" sz="2400" dirty="0">
                <a:solidFill>
                  <a:srgbClr val="055881"/>
                </a:solidFill>
                <a:latin typeface="Barlow SemiCondensed Bold"/>
              </a:rPr>
              <a:t>To reflect on the story and what it means for us today;</a:t>
            </a:r>
          </a:p>
          <a:p>
            <a:pPr marL="417430" lvl="1" indent="-208715" algn="just" defTabSz="609630">
              <a:lnSpc>
                <a:spcPts val="2707"/>
              </a:lnSpc>
              <a:spcBef>
                <a:spcPct val="0"/>
              </a:spcBef>
              <a:buFont typeface="Arial"/>
              <a:buChar char="•"/>
            </a:pPr>
            <a:r>
              <a:rPr lang="en-US" sz="2400" dirty="0">
                <a:solidFill>
                  <a:srgbClr val="055881"/>
                </a:solidFill>
                <a:latin typeface="Barlow SemiCondensed Bold"/>
              </a:rPr>
              <a:t>To start planning one thing we can do for peace; </a:t>
            </a:r>
          </a:p>
          <a:p>
            <a:pPr marL="417430" lvl="1" indent="-208715" algn="just" defTabSz="609630">
              <a:lnSpc>
                <a:spcPts val="2707"/>
              </a:lnSpc>
              <a:spcBef>
                <a:spcPct val="0"/>
              </a:spcBef>
              <a:buFont typeface="Arial"/>
              <a:buChar char="•"/>
            </a:pPr>
            <a:r>
              <a:rPr lang="en-US" sz="2400" dirty="0">
                <a:solidFill>
                  <a:srgbClr val="055881"/>
                </a:solidFill>
                <a:latin typeface="Barlow SemiCondensed Bold"/>
              </a:rPr>
              <a:t>To learn about how we can do some local research. </a:t>
            </a:r>
          </a:p>
        </p:txBody>
      </p:sp>
      <p:sp>
        <p:nvSpPr>
          <p:cNvPr id="9" name="Freeform 9"/>
          <p:cNvSpPr/>
          <p:nvPr/>
        </p:nvSpPr>
        <p:spPr>
          <a:xfrm rot="5599957">
            <a:off x="-301285" y="-138829"/>
            <a:ext cx="1887000" cy="1887000"/>
          </a:xfrm>
          <a:custGeom>
            <a:avLst/>
            <a:gdLst/>
            <a:ahLst/>
            <a:cxnLst/>
            <a:rect l="l" t="t" r="r" b="b"/>
            <a:pathLst>
              <a:path w="2830500" h="2830500">
                <a:moveTo>
                  <a:pt x="0" y="0"/>
                </a:moveTo>
                <a:lnTo>
                  <a:pt x="2830500" y="0"/>
                </a:lnTo>
                <a:lnTo>
                  <a:pt x="2830500" y="2830499"/>
                </a:lnTo>
                <a:lnTo>
                  <a:pt x="0" y="2830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10644617" y="5785024"/>
            <a:ext cx="1547383" cy="1129385"/>
          </a:xfrm>
          <a:custGeom>
            <a:avLst/>
            <a:gdLst/>
            <a:ahLst/>
            <a:cxnLst/>
            <a:rect l="l" t="t" r="r" b="b"/>
            <a:pathLst>
              <a:path w="2321075" h="1694077">
                <a:moveTo>
                  <a:pt x="0" y="0"/>
                </a:moveTo>
                <a:lnTo>
                  <a:pt x="2321075" y="0"/>
                </a:lnTo>
                <a:lnTo>
                  <a:pt x="2321075" y="1694077"/>
                </a:lnTo>
                <a:lnTo>
                  <a:pt x="0" y="1694077"/>
                </a:lnTo>
                <a:lnTo>
                  <a:pt x="0" y="0"/>
                </a:lnTo>
                <a:close/>
              </a:path>
            </a:pathLst>
          </a:custGeom>
          <a:blipFill>
            <a:blip r:embed="rId4"/>
            <a:stretch>
              <a:fillRect l="-3919" t="-3674" r="-109529" b="-4899"/>
            </a:stretch>
          </a:blipFill>
        </p:spPr>
        <p:txBody>
          <a:bodyPr/>
          <a:lstStyle/>
          <a:p>
            <a:endParaRPr lang="en-GB"/>
          </a:p>
        </p:txBody>
      </p:sp>
      <p:sp>
        <p:nvSpPr>
          <p:cNvPr id="11" name="TextBox 11"/>
          <p:cNvSpPr txBox="1"/>
          <p:nvPr/>
        </p:nvSpPr>
        <p:spPr>
          <a:xfrm>
            <a:off x="1790097" y="245755"/>
            <a:ext cx="8161346" cy="1167692"/>
          </a:xfrm>
          <a:prstGeom prst="rect">
            <a:avLst/>
          </a:prstGeom>
        </p:spPr>
        <p:txBody>
          <a:bodyPr wrap="square" lIns="0" tIns="0" rIns="0" bIns="0" rtlCol="0" anchor="t">
            <a:spAutoFit/>
          </a:bodyPr>
          <a:lstStyle/>
          <a:p>
            <a:pPr algn="ctr" defTabSz="609630">
              <a:lnSpc>
                <a:spcPts val="9707"/>
              </a:lnSpc>
              <a:spcBef>
                <a:spcPct val="0"/>
              </a:spcBef>
            </a:pPr>
            <a:r>
              <a:rPr lang="en-US" sz="6934" dirty="0">
                <a:solidFill>
                  <a:srgbClr val="055881"/>
                </a:solidFill>
                <a:latin typeface="Barlow SemiCondensed Bold"/>
              </a:rPr>
              <a:t>Aims / </a:t>
            </a:r>
            <a:r>
              <a:rPr lang="en-US" sz="6934" dirty="0" err="1">
                <a:solidFill>
                  <a:srgbClr val="055881"/>
                </a:solidFill>
                <a:latin typeface="Barlow SemiCondensed Bold"/>
              </a:rPr>
              <a:t>Amcanion</a:t>
            </a:r>
            <a:r>
              <a:rPr lang="en-US" sz="6934" dirty="0">
                <a:solidFill>
                  <a:srgbClr val="055881"/>
                </a:solidFill>
                <a:latin typeface="Barlow SemiCondensed Bold"/>
              </a:rPr>
              <a:t>​</a:t>
            </a:r>
          </a:p>
        </p:txBody>
      </p:sp>
      <p:sp>
        <p:nvSpPr>
          <p:cNvPr id="12" name="Freeform 12"/>
          <p:cNvSpPr/>
          <p:nvPr/>
        </p:nvSpPr>
        <p:spPr>
          <a:xfrm>
            <a:off x="10844379" y="4420798"/>
            <a:ext cx="1147859" cy="1147859"/>
          </a:xfrm>
          <a:custGeom>
            <a:avLst/>
            <a:gdLst/>
            <a:ahLst/>
            <a:cxnLst/>
            <a:rect l="l" t="t" r="r" b="b"/>
            <a:pathLst>
              <a:path w="1721788" h="1721788">
                <a:moveTo>
                  <a:pt x="0" y="0"/>
                </a:moveTo>
                <a:lnTo>
                  <a:pt x="1721788" y="0"/>
                </a:lnTo>
                <a:lnTo>
                  <a:pt x="1721788" y="1721788"/>
                </a:lnTo>
                <a:lnTo>
                  <a:pt x="0" y="1721788"/>
                </a:lnTo>
                <a:lnTo>
                  <a:pt x="0" y="0"/>
                </a:lnTo>
                <a:close/>
              </a:path>
            </a:pathLst>
          </a:custGeom>
          <a:blipFill>
            <a:blip r:embed="rId5"/>
            <a:stretch>
              <a:fillRect/>
            </a:stretch>
          </a:blipFill>
        </p:spPr>
        <p:txBody>
          <a:bodyPr/>
          <a:lstStyle/>
          <a:p>
            <a:endParaRPr lang="en-GB"/>
          </a:p>
        </p:txBody>
      </p:sp>
      <p:sp>
        <p:nvSpPr>
          <p:cNvPr id="13" name="TextBox 12">
            <a:extLst>
              <a:ext uri="{FF2B5EF4-FFF2-40B4-BE49-F238E27FC236}">
                <a16:creationId xmlns:a16="http://schemas.microsoft.com/office/drawing/2014/main" id="{F97AD58D-EA29-0A53-E694-5FB804AD454A}"/>
              </a:ext>
            </a:extLst>
          </p:cNvPr>
          <p:cNvSpPr txBox="1"/>
          <p:nvPr/>
        </p:nvSpPr>
        <p:spPr>
          <a:xfrm>
            <a:off x="5186219" y="2114990"/>
            <a:ext cx="5600074" cy="2862322"/>
          </a:xfrm>
          <a:prstGeom prst="rect">
            <a:avLst/>
          </a:prstGeom>
          <a:noFill/>
        </p:spPr>
        <p:txBody>
          <a:bodyPr wrap="square" rtlCol="0">
            <a:spAutoFit/>
          </a:bodyPr>
          <a:lstStyle/>
          <a:p>
            <a:pPr marL="417430" lvl="1" indent="-208715" algn="just" defTabSz="609630">
              <a:lnSpc>
                <a:spcPts val="2707"/>
              </a:lnSpc>
              <a:spcBef>
                <a:spcPct val="0"/>
              </a:spcBef>
              <a:buFont typeface="Arial"/>
              <a:buChar char="•"/>
            </a:pPr>
            <a:r>
              <a:rPr lang="en-US" sz="2400" dirty="0" err="1">
                <a:solidFill>
                  <a:srgbClr val="055881"/>
                </a:solidFill>
                <a:latin typeface="Barlow SemiCondensed Bold"/>
              </a:rPr>
              <a:t>Cyflwyno</a:t>
            </a:r>
            <a:r>
              <a:rPr lang="en-US" sz="2400" dirty="0">
                <a:solidFill>
                  <a:srgbClr val="055881"/>
                </a:solidFill>
                <a:latin typeface="Barlow SemiCondensed Bold"/>
              </a:rPr>
              <a:t> </a:t>
            </a:r>
            <a:r>
              <a:rPr lang="en-US" sz="2400" dirty="0" err="1">
                <a:solidFill>
                  <a:srgbClr val="055881"/>
                </a:solidFill>
                <a:latin typeface="Barlow SemiCondensed Bold"/>
              </a:rPr>
              <a:t>stori</a:t>
            </a:r>
            <a:r>
              <a:rPr lang="en-US" sz="2400" dirty="0">
                <a:solidFill>
                  <a:srgbClr val="055881"/>
                </a:solidFill>
                <a:latin typeface="Barlow SemiCondensed Bold"/>
              </a:rPr>
              <a:t> </a:t>
            </a:r>
            <a:r>
              <a:rPr lang="en-US" sz="2400" dirty="0" err="1">
                <a:solidFill>
                  <a:srgbClr val="055881"/>
                </a:solidFill>
                <a:latin typeface="Barlow SemiCondensed Bold"/>
              </a:rPr>
              <a:t>arbennig</a:t>
            </a:r>
            <a:r>
              <a:rPr lang="en-US" sz="2400" dirty="0">
                <a:solidFill>
                  <a:srgbClr val="055881"/>
                </a:solidFill>
                <a:latin typeface="Barlow SemiCondensed Bold"/>
              </a:rPr>
              <a:t> a </a:t>
            </a:r>
            <a:r>
              <a:rPr lang="en-US" sz="2400" dirty="0" err="1">
                <a:solidFill>
                  <a:srgbClr val="055881"/>
                </a:solidFill>
                <a:latin typeface="Barlow SemiCondensed Bold"/>
              </a:rPr>
              <a:t>ddigwyddodd</a:t>
            </a:r>
            <a:r>
              <a:rPr lang="en-US" sz="2400" dirty="0">
                <a:solidFill>
                  <a:srgbClr val="055881"/>
                </a:solidFill>
                <a:latin typeface="Barlow SemiCondensed Bold"/>
              </a:rPr>
              <a:t> 100 </a:t>
            </a:r>
            <a:r>
              <a:rPr lang="en-US" sz="2400" dirty="0" err="1">
                <a:solidFill>
                  <a:srgbClr val="055881"/>
                </a:solidFill>
                <a:latin typeface="Barlow SemiCondensed Bold"/>
              </a:rPr>
              <a:t>mlynedd</a:t>
            </a:r>
            <a:r>
              <a:rPr lang="en-US" sz="2400" dirty="0">
                <a:solidFill>
                  <a:srgbClr val="055881"/>
                </a:solidFill>
                <a:latin typeface="Barlow SemiCondensed Bold"/>
              </a:rPr>
              <a:t> </a:t>
            </a:r>
            <a:r>
              <a:rPr lang="en-US" sz="2400" dirty="0" err="1">
                <a:solidFill>
                  <a:srgbClr val="055881"/>
                </a:solidFill>
                <a:latin typeface="Barlow SemiCondensed Bold"/>
              </a:rPr>
              <a:t>yn</a:t>
            </a:r>
            <a:r>
              <a:rPr lang="en-US" sz="2400" dirty="0">
                <a:solidFill>
                  <a:srgbClr val="055881"/>
                </a:solidFill>
                <a:latin typeface="Barlow SemiCondensed Bold"/>
              </a:rPr>
              <a:t> </a:t>
            </a:r>
            <a:r>
              <a:rPr lang="en-US" sz="2400" dirty="0" err="1">
                <a:solidFill>
                  <a:srgbClr val="055881"/>
                </a:solidFill>
                <a:latin typeface="Arial" panose="020B0604020202020204" pitchFamily="34" charset="0"/>
                <a:cs typeface="Arial" panose="020B0604020202020204" pitchFamily="34" charset="0"/>
              </a:rPr>
              <a:t>ôl</a:t>
            </a:r>
            <a:r>
              <a:rPr lang="en-US" sz="2400" dirty="0">
                <a:solidFill>
                  <a:srgbClr val="055881"/>
                </a:solidFill>
                <a:latin typeface="Barlow SemiCondensed Bold"/>
              </a:rPr>
              <a:t>;</a:t>
            </a:r>
          </a:p>
          <a:p>
            <a:pPr marL="417430" lvl="1" indent="-208715" algn="just" defTabSz="609630">
              <a:lnSpc>
                <a:spcPts val="2707"/>
              </a:lnSpc>
              <a:spcBef>
                <a:spcPct val="0"/>
              </a:spcBef>
              <a:buFont typeface="Arial"/>
              <a:buChar char="•"/>
            </a:pPr>
            <a:r>
              <a:rPr lang="en-US" sz="2400" dirty="0" err="1">
                <a:solidFill>
                  <a:srgbClr val="055881"/>
                </a:solidFill>
                <a:latin typeface="Barlow SemiCondensed Bold"/>
              </a:rPr>
              <a:t>Ystyried</a:t>
            </a:r>
            <a:r>
              <a:rPr lang="en-US" sz="2400" dirty="0">
                <a:solidFill>
                  <a:srgbClr val="055881"/>
                </a:solidFill>
                <a:latin typeface="Barlow SemiCondensed Bold"/>
              </a:rPr>
              <a:t> y </a:t>
            </a:r>
            <a:r>
              <a:rPr lang="en-US" sz="2400" dirty="0" err="1">
                <a:solidFill>
                  <a:srgbClr val="055881"/>
                </a:solidFill>
                <a:latin typeface="Barlow SemiCondensed Bold"/>
              </a:rPr>
              <a:t>stori</a:t>
            </a:r>
            <a:r>
              <a:rPr lang="en-US" sz="2400" dirty="0">
                <a:solidFill>
                  <a:srgbClr val="055881"/>
                </a:solidFill>
                <a:latin typeface="Barlow SemiCondensed Bold"/>
              </a:rPr>
              <a:t> </a:t>
            </a:r>
            <a:r>
              <a:rPr lang="en-US" sz="2400" dirty="0" err="1">
                <a:solidFill>
                  <a:srgbClr val="055881"/>
                </a:solidFill>
                <a:latin typeface="Barlow SemiCondensed Bold"/>
              </a:rPr>
              <a:t>a’r</a:t>
            </a:r>
            <a:r>
              <a:rPr lang="en-US" sz="2400" dirty="0">
                <a:solidFill>
                  <a:srgbClr val="055881"/>
                </a:solidFill>
                <a:latin typeface="Barlow SemiCondensed Bold"/>
              </a:rPr>
              <a:t> </a:t>
            </a:r>
            <a:r>
              <a:rPr lang="en-US" sz="2400" dirty="0" err="1">
                <a:solidFill>
                  <a:srgbClr val="055881"/>
                </a:solidFill>
                <a:latin typeface="Barlow SemiCondensed Bold"/>
              </a:rPr>
              <a:t>hyn</a:t>
            </a:r>
            <a:r>
              <a:rPr lang="en-US" sz="2400" dirty="0">
                <a:solidFill>
                  <a:srgbClr val="055881"/>
                </a:solidFill>
                <a:latin typeface="Barlow SemiCondensed Bold"/>
              </a:rPr>
              <a:t> </a:t>
            </a:r>
            <a:r>
              <a:rPr lang="en-US" sz="2400" dirty="0" err="1">
                <a:solidFill>
                  <a:srgbClr val="055881"/>
                </a:solidFill>
                <a:latin typeface="Barlow SemiCondensed Bold"/>
              </a:rPr>
              <a:t>mae</a:t>
            </a:r>
            <a:r>
              <a:rPr lang="en-US" sz="2400" dirty="0">
                <a:solidFill>
                  <a:srgbClr val="055881"/>
                </a:solidFill>
                <a:latin typeface="Barlow SemiCondensed Bold"/>
              </a:rPr>
              <a:t> </a:t>
            </a:r>
            <a:r>
              <a:rPr lang="en-US" sz="2400" dirty="0" err="1">
                <a:solidFill>
                  <a:srgbClr val="055881"/>
                </a:solidFill>
                <a:latin typeface="Barlow SemiCondensed Bold"/>
              </a:rPr>
              <a:t>yn</a:t>
            </a:r>
            <a:r>
              <a:rPr lang="en-US" sz="2400" dirty="0">
                <a:solidFill>
                  <a:srgbClr val="055881"/>
                </a:solidFill>
                <a:latin typeface="Barlow SemiCondensed Bold"/>
              </a:rPr>
              <a:t> </a:t>
            </a:r>
            <a:r>
              <a:rPr lang="en-US" sz="2400" dirty="0" err="1">
                <a:solidFill>
                  <a:srgbClr val="055881"/>
                </a:solidFill>
                <a:latin typeface="Barlow SemiCondensed Bold"/>
              </a:rPr>
              <a:t>ei</a:t>
            </a:r>
            <a:r>
              <a:rPr lang="en-US" sz="2400" dirty="0">
                <a:solidFill>
                  <a:srgbClr val="055881"/>
                </a:solidFill>
                <a:latin typeface="Barlow SemiCondensed Bold"/>
              </a:rPr>
              <a:t> </a:t>
            </a:r>
            <a:r>
              <a:rPr lang="en-US" sz="2400" dirty="0" err="1">
                <a:solidFill>
                  <a:srgbClr val="055881"/>
                </a:solidFill>
                <a:latin typeface="Barlow SemiCondensed Bold"/>
              </a:rPr>
              <a:t>olygu</a:t>
            </a:r>
            <a:r>
              <a:rPr lang="en-US" sz="2400" dirty="0">
                <a:solidFill>
                  <a:srgbClr val="055881"/>
                </a:solidFill>
                <a:latin typeface="Barlow SemiCondensed Bold"/>
              </a:rPr>
              <a:t> </a:t>
            </a:r>
            <a:r>
              <a:rPr lang="en-US" sz="2400" dirty="0" err="1">
                <a:solidFill>
                  <a:srgbClr val="055881"/>
                </a:solidFill>
                <a:latin typeface="Barlow SemiCondensed Bold"/>
              </a:rPr>
              <a:t>i</a:t>
            </a:r>
            <a:r>
              <a:rPr lang="en-US" sz="2400" dirty="0">
                <a:solidFill>
                  <a:srgbClr val="055881"/>
                </a:solidFill>
                <a:latin typeface="Barlow SemiCondensed Bold"/>
              </a:rPr>
              <a:t> </a:t>
            </a:r>
            <a:r>
              <a:rPr lang="en-US" sz="2400" dirty="0" err="1">
                <a:solidFill>
                  <a:srgbClr val="055881"/>
                </a:solidFill>
                <a:latin typeface="Barlow SemiCondensed Bold"/>
              </a:rPr>
              <a:t>ni</a:t>
            </a:r>
            <a:r>
              <a:rPr lang="en-US" sz="2400" dirty="0">
                <a:solidFill>
                  <a:srgbClr val="055881"/>
                </a:solidFill>
                <a:latin typeface="Barlow SemiCondensed Bold"/>
              </a:rPr>
              <a:t> </a:t>
            </a:r>
            <a:r>
              <a:rPr lang="en-US" sz="2400" dirty="0" err="1">
                <a:solidFill>
                  <a:srgbClr val="055881"/>
                </a:solidFill>
                <a:latin typeface="Barlow SemiCondensed Bold"/>
              </a:rPr>
              <a:t>heddiw</a:t>
            </a:r>
            <a:r>
              <a:rPr lang="en-US" sz="2400" dirty="0">
                <a:solidFill>
                  <a:srgbClr val="055881"/>
                </a:solidFill>
                <a:latin typeface="Barlow SemiCondensed Bold"/>
              </a:rPr>
              <a:t>; </a:t>
            </a:r>
          </a:p>
          <a:p>
            <a:pPr marL="417430" lvl="1" indent="-208715" algn="just" defTabSz="609630">
              <a:lnSpc>
                <a:spcPts val="2707"/>
              </a:lnSpc>
              <a:spcBef>
                <a:spcPct val="0"/>
              </a:spcBef>
              <a:buFont typeface="Arial"/>
              <a:buChar char="•"/>
            </a:pPr>
            <a:r>
              <a:rPr lang="en-US" sz="2400" dirty="0" err="1">
                <a:solidFill>
                  <a:srgbClr val="055881"/>
                </a:solidFill>
                <a:latin typeface="Barlow SemiCondensed Bold"/>
              </a:rPr>
              <a:t>Dechrau</a:t>
            </a:r>
            <a:r>
              <a:rPr lang="en-US" sz="2400" dirty="0">
                <a:solidFill>
                  <a:srgbClr val="055881"/>
                </a:solidFill>
                <a:latin typeface="Barlow SemiCondensed Bold"/>
              </a:rPr>
              <a:t> </a:t>
            </a:r>
            <a:r>
              <a:rPr lang="en-US" sz="2400" dirty="0" err="1">
                <a:solidFill>
                  <a:srgbClr val="055881"/>
                </a:solidFill>
                <a:latin typeface="Barlow SemiCondensed Bold"/>
              </a:rPr>
              <a:t>cynllunio</a:t>
            </a:r>
            <a:r>
              <a:rPr lang="en-US" sz="2400" dirty="0">
                <a:solidFill>
                  <a:srgbClr val="055881"/>
                </a:solidFill>
                <a:latin typeface="Barlow SemiCondensed Bold"/>
              </a:rPr>
              <a:t> un </a:t>
            </a:r>
            <a:r>
              <a:rPr lang="en-US" sz="2400" dirty="0" err="1">
                <a:solidFill>
                  <a:srgbClr val="055881"/>
                </a:solidFill>
                <a:latin typeface="Barlow SemiCondensed Bold"/>
              </a:rPr>
              <a:t>peth</a:t>
            </a:r>
            <a:r>
              <a:rPr lang="en-US" sz="2400" dirty="0">
                <a:solidFill>
                  <a:srgbClr val="055881"/>
                </a:solidFill>
                <a:latin typeface="Barlow SemiCondensed Bold"/>
              </a:rPr>
              <a:t> </a:t>
            </a:r>
            <a:r>
              <a:rPr lang="en-US" sz="2400" dirty="0" err="1">
                <a:solidFill>
                  <a:srgbClr val="055881"/>
                </a:solidFill>
                <a:latin typeface="Barlow SemiCondensed Bold"/>
              </a:rPr>
              <a:t>fedrwn</a:t>
            </a:r>
            <a:r>
              <a:rPr lang="en-US" sz="2400" dirty="0">
                <a:solidFill>
                  <a:srgbClr val="055881"/>
                </a:solidFill>
                <a:latin typeface="Barlow SemiCondensed Bold"/>
              </a:rPr>
              <a:t> </a:t>
            </a:r>
            <a:r>
              <a:rPr lang="en-US" sz="2400" dirty="0" err="1">
                <a:solidFill>
                  <a:srgbClr val="055881"/>
                </a:solidFill>
                <a:latin typeface="Barlow SemiCondensed Bold"/>
              </a:rPr>
              <a:t>ni</a:t>
            </a:r>
            <a:r>
              <a:rPr lang="en-US" sz="2400" dirty="0">
                <a:solidFill>
                  <a:srgbClr val="055881"/>
                </a:solidFill>
                <a:latin typeface="Barlow SemiCondensed Bold"/>
              </a:rPr>
              <a:t> </a:t>
            </a:r>
            <a:r>
              <a:rPr lang="en-US" sz="2400" dirty="0" err="1">
                <a:solidFill>
                  <a:srgbClr val="055881"/>
                </a:solidFill>
                <a:latin typeface="Barlow SemiCondensed Bold"/>
              </a:rPr>
              <a:t>ei</a:t>
            </a:r>
            <a:r>
              <a:rPr lang="en-US" sz="2400" dirty="0">
                <a:solidFill>
                  <a:srgbClr val="055881"/>
                </a:solidFill>
                <a:latin typeface="Barlow SemiCondensed Bold"/>
              </a:rPr>
              <a:t> </a:t>
            </a:r>
            <a:r>
              <a:rPr lang="en-US" sz="2400" dirty="0" err="1">
                <a:solidFill>
                  <a:srgbClr val="055881"/>
                </a:solidFill>
                <a:latin typeface="Barlow SemiCondensed Bold"/>
              </a:rPr>
              <a:t>wneud</a:t>
            </a:r>
            <a:r>
              <a:rPr lang="en-US" sz="2400" dirty="0">
                <a:solidFill>
                  <a:srgbClr val="055881"/>
                </a:solidFill>
                <a:latin typeface="Barlow SemiCondensed Bold"/>
              </a:rPr>
              <a:t> </a:t>
            </a:r>
            <a:r>
              <a:rPr lang="en-US" sz="2400" dirty="0" err="1">
                <a:solidFill>
                  <a:srgbClr val="055881"/>
                </a:solidFill>
                <a:latin typeface="Barlow SemiCondensed Bold"/>
              </a:rPr>
              <a:t>dros</a:t>
            </a:r>
            <a:r>
              <a:rPr lang="en-US" sz="2400" dirty="0">
                <a:solidFill>
                  <a:srgbClr val="055881"/>
                </a:solidFill>
                <a:latin typeface="Barlow SemiCondensed Bold"/>
              </a:rPr>
              <a:t> </a:t>
            </a:r>
            <a:r>
              <a:rPr lang="en-US" sz="2400" dirty="0" err="1">
                <a:solidFill>
                  <a:srgbClr val="055881"/>
                </a:solidFill>
                <a:latin typeface="Barlow SemiCondensed Bold"/>
              </a:rPr>
              <a:t>heddwch</a:t>
            </a:r>
            <a:r>
              <a:rPr lang="en-US" sz="2400" dirty="0">
                <a:solidFill>
                  <a:srgbClr val="055881"/>
                </a:solidFill>
                <a:latin typeface="Barlow SemiCondensed Bold"/>
              </a:rPr>
              <a:t>;  </a:t>
            </a:r>
          </a:p>
          <a:p>
            <a:pPr marL="417430" lvl="1" indent="-208715" algn="just" defTabSz="609630">
              <a:lnSpc>
                <a:spcPts val="2707"/>
              </a:lnSpc>
              <a:spcBef>
                <a:spcPct val="0"/>
              </a:spcBef>
              <a:buFont typeface="Arial"/>
              <a:buChar char="•"/>
            </a:pPr>
            <a:r>
              <a:rPr lang="en-US" sz="2400" dirty="0" err="1">
                <a:solidFill>
                  <a:srgbClr val="055881"/>
                </a:solidFill>
                <a:latin typeface="Barlow SemiCondensed Bold"/>
              </a:rPr>
              <a:t>Dysgu</a:t>
            </a:r>
            <a:r>
              <a:rPr lang="en-US" sz="2400" dirty="0">
                <a:solidFill>
                  <a:srgbClr val="055881"/>
                </a:solidFill>
                <a:latin typeface="Barlow SemiCondensed Bold"/>
              </a:rPr>
              <a:t> </a:t>
            </a:r>
            <a:r>
              <a:rPr lang="en-US" sz="2400" dirty="0" err="1">
                <a:solidFill>
                  <a:srgbClr val="055881"/>
                </a:solidFill>
                <a:latin typeface="Barlow SemiCondensed Bold"/>
              </a:rPr>
              <a:t>sut</a:t>
            </a:r>
            <a:r>
              <a:rPr lang="en-US" sz="2400" dirty="0">
                <a:solidFill>
                  <a:srgbClr val="055881"/>
                </a:solidFill>
                <a:latin typeface="Barlow SemiCondensed Bold"/>
              </a:rPr>
              <a:t> </a:t>
            </a:r>
            <a:r>
              <a:rPr lang="en-US" sz="2400" dirty="0" err="1">
                <a:solidFill>
                  <a:srgbClr val="055881"/>
                </a:solidFill>
                <a:latin typeface="Barlow SemiCondensed Bold"/>
              </a:rPr>
              <a:t>i</a:t>
            </a:r>
            <a:r>
              <a:rPr lang="en-US" sz="2400" dirty="0">
                <a:solidFill>
                  <a:srgbClr val="055881"/>
                </a:solidFill>
                <a:latin typeface="Barlow SemiCondensed Bold"/>
              </a:rPr>
              <a:t> </a:t>
            </a:r>
            <a:r>
              <a:rPr lang="en-US" sz="2400" dirty="0" err="1">
                <a:solidFill>
                  <a:srgbClr val="055881"/>
                </a:solidFill>
                <a:latin typeface="Barlow SemiCondensed Bold"/>
              </a:rPr>
              <a:t>ymgymryd</a:t>
            </a:r>
            <a:r>
              <a:rPr lang="en-US" sz="2400" dirty="0">
                <a:solidFill>
                  <a:srgbClr val="055881"/>
                </a:solidFill>
                <a:latin typeface="Barlow SemiCondensed Bold"/>
              </a:rPr>
              <a:t> </a:t>
            </a:r>
            <a:r>
              <a:rPr lang="en-US" sz="2400" dirty="0">
                <a:solidFill>
                  <a:srgbClr val="055881"/>
                </a:solidFill>
                <a:latin typeface="Arial" panose="020B0604020202020204" pitchFamily="34" charset="0"/>
                <a:cs typeface="Arial" panose="020B0604020202020204" pitchFamily="34" charset="0"/>
              </a:rPr>
              <a:t>â</a:t>
            </a:r>
            <a:r>
              <a:rPr lang="en-US" sz="2400" dirty="0">
                <a:solidFill>
                  <a:srgbClr val="055881"/>
                </a:solidFill>
                <a:latin typeface="Barlow SemiCondensed Bold"/>
                <a:cs typeface="Arial" panose="020B0604020202020204" pitchFamily="34" charset="0"/>
              </a:rPr>
              <a:t> darn o </a:t>
            </a:r>
            <a:r>
              <a:rPr lang="en-US" sz="2400" dirty="0" err="1">
                <a:solidFill>
                  <a:srgbClr val="055881"/>
                </a:solidFill>
                <a:latin typeface="Barlow SemiCondensed Bold"/>
                <a:cs typeface="Arial" panose="020B0604020202020204" pitchFamily="34" charset="0"/>
              </a:rPr>
              <a:t>ymchwil</a:t>
            </a:r>
            <a:r>
              <a:rPr lang="en-US" sz="2400" dirty="0">
                <a:solidFill>
                  <a:srgbClr val="055881"/>
                </a:solidFill>
                <a:latin typeface="Barlow SemiCondensed Bold"/>
                <a:cs typeface="Arial" panose="020B0604020202020204" pitchFamily="34" charset="0"/>
              </a:rPr>
              <a:t> </a:t>
            </a:r>
            <a:r>
              <a:rPr lang="en-US" sz="2400" dirty="0" err="1">
                <a:solidFill>
                  <a:srgbClr val="055881"/>
                </a:solidFill>
                <a:latin typeface="Barlow SemiCondensed Bold"/>
                <a:cs typeface="Arial" panose="020B0604020202020204" pitchFamily="34" charset="0"/>
              </a:rPr>
              <a:t>lleol</a:t>
            </a:r>
            <a:r>
              <a:rPr lang="en-US" sz="2400" dirty="0">
                <a:solidFill>
                  <a:srgbClr val="055881"/>
                </a:solidFill>
                <a:latin typeface="Barlow SemiCondensed Bold"/>
                <a:cs typeface="Arial" panose="020B0604020202020204" pitchFamily="34" charset="0"/>
              </a:rPr>
              <a:t>. </a:t>
            </a:r>
            <a:endParaRPr lang="en-US" sz="2400" dirty="0">
              <a:solidFill>
                <a:srgbClr val="055881"/>
              </a:solidFill>
              <a:latin typeface="Barlow SemiCondensed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F4E99-51EA-D653-68F7-CE509AC6C9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1"/>
            <a:ext cx="12190475" cy="68588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ADA"/>
        </a:solidFill>
        <a:effectLst/>
      </p:bgPr>
    </p:bg>
    <p:spTree>
      <p:nvGrpSpPr>
        <p:cNvPr id="1" name=""/>
        <p:cNvGrpSpPr/>
        <p:nvPr/>
      </p:nvGrpSpPr>
      <p:grpSpPr>
        <a:xfrm>
          <a:off x="0" y="0"/>
          <a:ext cx="0" cy="0"/>
          <a:chOff x="0" y="0"/>
          <a:chExt cx="0" cy="0"/>
        </a:xfrm>
      </p:grpSpPr>
      <p:sp>
        <p:nvSpPr>
          <p:cNvPr id="2" name="Teitl 1">
            <a:extLst>
              <a:ext uri="{FF2B5EF4-FFF2-40B4-BE49-F238E27FC236}">
                <a16:creationId xmlns:a16="http://schemas.microsoft.com/office/drawing/2014/main" id="{5874A141-4E60-B6A8-FBB6-3D53D43FF6C2}"/>
              </a:ext>
            </a:extLst>
          </p:cNvPr>
          <p:cNvSpPr>
            <a:spLocks noGrp="1"/>
          </p:cNvSpPr>
          <p:nvPr>
            <p:ph type="title"/>
          </p:nvPr>
        </p:nvSpPr>
        <p:spPr>
          <a:xfrm>
            <a:off x="920496" y="422695"/>
            <a:ext cx="10515600" cy="1670884"/>
          </a:xfrm>
        </p:spPr>
        <p:txBody>
          <a:bodyPr>
            <a:noAutofit/>
          </a:bodyPr>
          <a:lstStyle/>
          <a:p>
            <a:r>
              <a:rPr lang="cy-GB" sz="3600" b="1" dirty="0">
                <a:solidFill>
                  <a:schemeClr val="tx2"/>
                </a:solidFill>
              </a:rPr>
              <a:t>Apêl Heddwch Merched Cymru at Fenywod America  </a:t>
            </a:r>
            <a:br>
              <a:rPr lang="cy-GB" sz="3600" b="1" dirty="0">
                <a:solidFill>
                  <a:schemeClr val="tx2"/>
                </a:solidFill>
              </a:rPr>
            </a:br>
            <a:r>
              <a:rPr lang="cy-GB" sz="3600" b="1" dirty="0">
                <a:solidFill>
                  <a:schemeClr val="tx2"/>
                </a:solidFill>
              </a:rPr>
              <a:t>Welsh </a:t>
            </a:r>
            <a:r>
              <a:rPr lang="cy-GB" sz="3600" b="1" dirty="0" err="1">
                <a:solidFill>
                  <a:schemeClr val="tx2"/>
                </a:solidFill>
              </a:rPr>
              <a:t>Women’s</a:t>
            </a:r>
            <a:r>
              <a:rPr lang="cy-GB" sz="3600" b="1" dirty="0">
                <a:solidFill>
                  <a:schemeClr val="tx2"/>
                </a:solidFill>
              </a:rPr>
              <a:t> </a:t>
            </a:r>
            <a:r>
              <a:rPr lang="cy-GB" sz="3600" b="1" dirty="0" err="1">
                <a:solidFill>
                  <a:schemeClr val="tx2"/>
                </a:solidFill>
              </a:rPr>
              <a:t>Peace</a:t>
            </a:r>
            <a:r>
              <a:rPr lang="cy-GB" sz="3600" b="1" dirty="0">
                <a:solidFill>
                  <a:schemeClr val="tx2"/>
                </a:solidFill>
              </a:rPr>
              <a:t> </a:t>
            </a:r>
            <a:r>
              <a:rPr lang="cy-GB" sz="3600" b="1" dirty="0" err="1">
                <a:solidFill>
                  <a:schemeClr val="tx2"/>
                </a:solidFill>
              </a:rPr>
              <a:t>Appeal</a:t>
            </a:r>
            <a:r>
              <a:rPr lang="cy-GB" sz="3600" b="1" dirty="0">
                <a:solidFill>
                  <a:schemeClr val="tx2"/>
                </a:solidFill>
              </a:rPr>
              <a:t> to the </a:t>
            </a:r>
            <a:r>
              <a:rPr lang="cy-GB" sz="3600" b="1" dirty="0" err="1">
                <a:solidFill>
                  <a:schemeClr val="tx2"/>
                </a:solidFill>
              </a:rPr>
              <a:t>Women</a:t>
            </a:r>
            <a:r>
              <a:rPr lang="cy-GB" sz="3600" b="1" dirty="0">
                <a:solidFill>
                  <a:schemeClr val="tx2"/>
                </a:solidFill>
              </a:rPr>
              <a:t> of America 1924</a:t>
            </a:r>
            <a:endParaRPr lang="en-GB" sz="3600" b="1" dirty="0">
              <a:solidFill>
                <a:schemeClr val="tx2"/>
              </a:solidFill>
            </a:endParaRPr>
          </a:p>
        </p:txBody>
      </p:sp>
      <p:pic>
        <p:nvPicPr>
          <p:cNvPr id="3" name="Llun 2">
            <a:extLst>
              <a:ext uri="{FF2B5EF4-FFF2-40B4-BE49-F238E27FC236}">
                <a16:creationId xmlns:a16="http://schemas.microsoft.com/office/drawing/2014/main" id="{0EC41AF7-0943-3C66-E8A7-FF86EBB968DD}"/>
              </a:ext>
            </a:extLst>
          </p:cNvPr>
          <p:cNvPicPr>
            <a:picLocks noChangeAspect="1"/>
          </p:cNvPicPr>
          <p:nvPr/>
        </p:nvPicPr>
        <p:blipFill>
          <a:blip r:embed="rId2"/>
          <a:stretch>
            <a:fillRect/>
          </a:stretch>
        </p:blipFill>
        <p:spPr>
          <a:xfrm>
            <a:off x="3291885" y="2157443"/>
            <a:ext cx="5358293" cy="3853332"/>
          </a:xfrm>
          <a:prstGeom prst="rect">
            <a:avLst/>
          </a:prstGeom>
        </p:spPr>
      </p:pic>
      <p:sp>
        <p:nvSpPr>
          <p:cNvPr id="7" name="Blwch Testun 6">
            <a:extLst>
              <a:ext uri="{FF2B5EF4-FFF2-40B4-BE49-F238E27FC236}">
                <a16:creationId xmlns:a16="http://schemas.microsoft.com/office/drawing/2014/main" id="{F46EC878-A786-79B1-C09B-02AA4984A49C}"/>
              </a:ext>
            </a:extLst>
          </p:cNvPr>
          <p:cNvSpPr txBox="1"/>
          <p:nvPr/>
        </p:nvSpPr>
        <p:spPr>
          <a:xfrm>
            <a:off x="1695635" y="6074639"/>
            <a:ext cx="9578825" cy="369332"/>
          </a:xfrm>
          <a:prstGeom prst="rect">
            <a:avLst/>
          </a:prstGeom>
          <a:noFill/>
        </p:spPr>
        <p:txBody>
          <a:bodyPr wrap="square" rtlCol="0">
            <a:spAutoFit/>
          </a:bodyPr>
          <a:lstStyle/>
          <a:p>
            <a:r>
              <a:rPr lang="cy-GB" dirty="0"/>
              <a:t>Elined Prys	 Annie Jane Hughes Griffiths	 Mary Ellis	 Gwladys Thomas </a:t>
            </a:r>
            <a:endParaRPr lang="en-GB" dirty="0"/>
          </a:p>
        </p:txBody>
      </p:sp>
    </p:spTree>
    <p:extLst>
      <p:ext uri="{BB962C8B-B14F-4D97-AF65-F5344CB8AC3E}">
        <p14:creationId xmlns:p14="http://schemas.microsoft.com/office/powerpoint/2010/main" val="3766700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ADA"/>
        </a:solidFill>
        <a:effectLst/>
      </p:bgPr>
    </p:bg>
    <p:spTree>
      <p:nvGrpSpPr>
        <p:cNvPr id="1" name=""/>
        <p:cNvGrpSpPr/>
        <p:nvPr/>
      </p:nvGrpSpPr>
      <p:grpSpPr>
        <a:xfrm>
          <a:off x="0" y="0"/>
          <a:ext cx="0" cy="0"/>
          <a:chOff x="0" y="0"/>
          <a:chExt cx="0" cy="0"/>
        </a:xfrm>
      </p:grpSpPr>
      <p:sp>
        <p:nvSpPr>
          <p:cNvPr id="2" name="Teitl 1">
            <a:extLst>
              <a:ext uri="{FF2B5EF4-FFF2-40B4-BE49-F238E27FC236}">
                <a16:creationId xmlns:a16="http://schemas.microsoft.com/office/drawing/2014/main" id="{1E24AEF0-B0D0-737C-913F-981C664CC595}"/>
              </a:ext>
            </a:extLst>
          </p:cNvPr>
          <p:cNvSpPr>
            <a:spLocks noGrp="1"/>
          </p:cNvSpPr>
          <p:nvPr>
            <p:ph type="title"/>
          </p:nvPr>
        </p:nvSpPr>
        <p:spPr>
          <a:xfrm>
            <a:off x="-1" y="1"/>
            <a:ext cx="12053853" cy="2340864"/>
          </a:xfrm>
          <a:solidFill>
            <a:srgbClr val="F3EADA"/>
          </a:solidFill>
        </p:spPr>
        <p:txBody>
          <a:bodyPr>
            <a:normAutofit/>
          </a:bodyPr>
          <a:lstStyle/>
          <a:p>
            <a:pPr algn="ctr"/>
            <a:r>
              <a:rPr lang="cy-GB" sz="3600" b="1" dirty="0"/>
              <a:t>  </a:t>
            </a:r>
            <a:r>
              <a:rPr lang="cy-GB" sz="4000" b="1" dirty="0">
                <a:solidFill>
                  <a:schemeClr val="tx2"/>
                </a:solidFill>
              </a:rPr>
              <a:t>Camp Anhygoel / An Amazing Achievement</a:t>
            </a:r>
            <a:endParaRPr lang="en-GB" sz="4000" b="1" dirty="0">
              <a:solidFill>
                <a:schemeClr val="tx2"/>
              </a:solidFill>
            </a:endParaRPr>
          </a:p>
        </p:txBody>
      </p:sp>
      <p:pic>
        <p:nvPicPr>
          <p:cNvPr id="4" name="Dalfan Cynnwys 3">
            <a:extLst>
              <a:ext uri="{FF2B5EF4-FFF2-40B4-BE49-F238E27FC236}">
                <a16:creationId xmlns:a16="http://schemas.microsoft.com/office/drawing/2014/main" id="{EC44580A-96E6-4424-90DF-26ECC0D2947E}"/>
              </a:ext>
            </a:extLst>
          </p:cNvPr>
          <p:cNvPicPr>
            <a:picLocks noGrp="1" noChangeAspect="1"/>
          </p:cNvPicPr>
          <p:nvPr>
            <p:ph idx="1"/>
          </p:nvPr>
        </p:nvPicPr>
        <p:blipFill>
          <a:blip r:embed="rId2"/>
          <a:stretch>
            <a:fillRect/>
          </a:stretch>
        </p:blipFill>
        <p:spPr>
          <a:xfrm>
            <a:off x="509575" y="2068496"/>
            <a:ext cx="3592127" cy="4789504"/>
          </a:xfrm>
          <a:prstGeom prst="rect">
            <a:avLst/>
          </a:prstGeom>
        </p:spPr>
      </p:pic>
      <p:pic>
        <p:nvPicPr>
          <p:cNvPr id="6" name="Picture 6">
            <a:extLst>
              <a:ext uri="{FF2B5EF4-FFF2-40B4-BE49-F238E27FC236}">
                <a16:creationId xmlns:a16="http://schemas.microsoft.com/office/drawing/2014/main" id="{9EC391C4-84A9-8422-6205-79DB6424E7C8}"/>
              </a:ext>
            </a:extLst>
          </p:cNvPr>
          <p:cNvPicPr>
            <a:picLocks noChangeAspect="1"/>
          </p:cNvPicPr>
          <p:nvPr/>
        </p:nvPicPr>
        <p:blipFill>
          <a:blip r:embed="rId3"/>
          <a:stretch>
            <a:fillRect/>
          </a:stretch>
        </p:blipFill>
        <p:spPr>
          <a:xfrm>
            <a:off x="4611277" y="3163397"/>
            <a:ext cx="3402052" cy="2151798"/>
          </a:xfrm>
          <a:prstGeom prst="rect">
            <a:avLst/>
          </a:prstGeom>
        </p:spPr>
      </p:pic>
      <p:pic>
        <p:nvPicPr>
          <p:cNvPr id="9" name="Llun 8">
            <a:extLst>
              <a:ext uri="{FF2B5EF4-FFF2-40B4-BE49-F238E27FC236}">
                <a16:creationId xmlns:a16="http://schemas.microsoft.com/office/drawing/2014/main" id="{42097A40-3E7A-A347-6704-98C862DDDE9C}"/>
              </a:ext>
            </a:extLst>
          </p:cNvPr>
          <p:cNvPicPr>
            <a:picLocks noChangeAspect="1"/>
          </p:cNvPicPr>
          <p:nvPr/>
        </p:nvPicPr>
        <p:blipFill>
          <a:blip r:embed="rId4"/>
          <a:stretch>
            <a:fillRect/>
          </a:stretch>
        </p:blipFill>
        <p:spPr>
          <a:xfrm>
            <a:off x="8261337" y="1811046"/>
            <a:ext cx="3792516" cy="4969650"/>
          </a:xfrm>
          <a:prstGeom prst="rect">
            <a:avLst/>
          </a:prstGeom>
        </p:spPr>
      </p:pic>
      <p:sp>
        <p:nvSpPr>
          <p:cNvPr id="3" name="TextBox 2">
            <a:extLst>
              <a:ext uri="{FF2B5EF4-FFF2-40B4-BE49-F238E27FC236}">
                <a16:creationId xmlns:a16="http://schemas.microsoft.com/office/drawing/2014/main" id="{6E185BB9-AA7C-4D55-A6D0-10D03E1DBB40}"/>
              </a:ext>
            </a:extLst>
          </p:cNvPr>
          <p:cNvSpPr txBox="1"/>
          <p:nvPr/>
        </p:nvSpPr>
        <p:spPr>
          <a:xfrm>
            <a:off x="4611277" y="5405120"/>
            <a:ext cx="3402052" cy="461665"/>
          </a:xfrm>
          <a:prstGeom prst="rect">
            <a:avLst/>
          </a:prstGeom>
          <a:noFill/>
        </p:spPr>
        <p:txBody>
          <a:bodyPr wrap="square" rtlCol="0">
            <a:spAutoFit/>
          </a:bodyPr>
          <a:lstStyle/>
          <a:p>
            <a:pPr algn="ctr"/>
            <a:r>
              <a:rPr lang="en-GB" sz="2400" dirty="0">
                <a:solidFill>
                  <a:schemeClr val="tx2"/>
                </a:solidFill>
              </a:rPr>
              <a:t>390,296 signatures </a:t>
            </a:r>
          </a:p>
        </p:txBody>
      </p:sp>
    </p:spTree>
    <p:extLst>
      <p:ext uri="{BB962C8B-B14F-4D97-AF65-F5344CB8AC3E}">
        <p14:creationId xmlns:p14="http://schemas.microsoft.com/office/powerpoint/2010/main" val="217146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AD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216" y="347477"/>
            <a:ext cx="4832802" cy="1243584"/>
          </a:xfrm>
        </p:spPr>
        <p:txBody>
          <a:bodyPr vert="horz" lIns="91440" tIns="45720" rIns="91440" bIns="45720" rtlCol="0" anchor="ctr">
            <a:normAutofit fontScale="90000"/>
          </a:bodyPr>
          <a:lstStyle/>
          <a:p>
            <a:r>
              <a:rPr lang="en-US" sz="4000" b="1" kern="1200" dirty="0" err="1">
                <a:solidFill>
                  <a:schemeClr val="tx2"/>
                </a:solidFill>
                <a:latin typeface="+mj-lt"/>
                <a:ea typeface="+mj-ea"/>
                <a:cs typeface="+mj-cs"/>
              </a:rPr>
              <a:t>Taith</a:t>
            </a:r>
            <a:r>
              <a:rPr lang="en-US" sz="4000" b="1" kern="1200" dirty="0">
                <a:solidFill>
                  <a:schemeClr val="tx2"/>
                </a:solidFill>
                <a:latin typeface="+mj-lt"/>
                <a:ea typeface="+mj-ea"/>
                <a:cs typeface="+mj-cs"/>
              </a:rPr>
              <a:t> </a:t>
            </a:r>
            <a:r>
              <a:rPr lang="en-US" sz="4000" b="1" dirty="0">
                <a:solidFill>
                  <a:schemeClr val="tx2"/>
                </a:solidFill>
              </a:rPr>
              <a:t>y </a:t>
            </a:r>
            <a:r>
              <a:rPr lang="en-US" sz="4000" b="1" dirty="0" err="1">
                <a:solidFill>
                  <a:schemeClr val="tx2"/>
                </a:solidFill>
              </a:rPr>
              <a:t>Menywod</a:t>
            </a:r>
            <a:r>
              <a:rPr lang="en-US" sz="4000" b="1" dirty="0">
                <a:solidFill>
                  <a:schemeClr val="tx2"/>
                </a:solidFill>
              </a:rPr>
              <a:t> </a:t>
            </a:r>
            <a:br>
              <a:rPr lang="en-US" sz="4000" b="1" dirty="0">
                <a:solidFill>
                  <a:schemeClr val="tx2"/>
                </a:solidFill>
              </a:rPr>
            </a:br>
            <a:r>
              <a:rPr lang="en-US" sz="4000" b="1" dirty="0">
                <a:solidFill>
                  <a:schemeClr val="tx2"/>
                </a:solidFill>
              </a:rPr>
              <a:t>The Women’s </a:t>
            </a:r>
            <a:r>
              <a:rPr lang="en-US" sz="4000" b="1" kern="1200" dirty="0">
                <a:solidFill>
                  <a:schemeClr val="tx2"/>
                </a:solidFill>
                <a:latin typeface="+mj-lt"/>
                <a:ea typeface="+mj-ea"/>
                <a:cs typeface="+mj-cs"/>
              </a:rPr>
              <a:t>Journey</a:t>
            </a:r>
          </a:p>
        </p:txBody>
      </p:sp>
      <p:pic>
        <p:nvPicPr>
          <p:cNvPr id="6" name="Content Placeholder 5">
            <a:extLst>
              <a:ext uri="{FF2B5EF4-FFF2-40B4-BE49-F238E27FC236}">
                <a16:creationId xmlns:a16="http://schemas.microsoft.com/office/drawing/2014/main" id="{CDE9C6C5-105F-4408-9158-A0A8646F52E8}"/>
              </a:ext>
            </a:extLst>
          </p:cNvPr>
          <p:cNvPicPr>
            <a:picLocks noGrp="1" noChangeAspect="1"/>
          </p:cNvPicPr>
          <p:nvPr>
            <p:ph sz="half" idx="2"/>
          </p:nvPr>
        </p:nvPicPr>
        <p:blipFill rotWithShape="1">
          <a:blip r:embed="rId3"/>
          <a:srcRect t="4918" r="-2" b="13233"/>
          <a:stretch/>
        </p:blipFill>
        <p:spPr>
          <a:xfrm>
            <a:off x="4899429" y="-9143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074" name="Picture 2">
            <a:extLst>
              <a:ext uri="{FF2B5EF4-FFF2-40B4-BE49-F238E27FC236}">
                <a16:creationId xmlns:a16="http://schemas.microsoft.com/office/drawing/2014/main" id="{AC610CC6-EF82-D4FC-B411-AB05B181E2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922" r="-1" b="-1"/>
          <a:stretch/>
        </p:blipFill>
        <p:spPr bwMode="auto">
          <a:xfrm>
            <a:off x="5280858" y="3664755"/>
            <a:ext cx="6612467" cy="304432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ay be an image of book and text that says &quot;14 Western Mail- 24. THE WOMEN'SPEACE WOMEN'S MEMORIAL. Cambria Daily Leadet 6.2.24 MRS. HUGHES GRIFFITHS LEAVES FOR U.S.A. LONDON WELSH MEMORIAL TO WOMEN OF AMERICA. David Western Mail 5.2.9 WELSH PEACEMEMORIAL DEPUTATION. SCENEAT DEPARTURE CEDRIC. OUR THE Leader. 8.21924 LONDON. Cambria WOMEN OF Cablegram From Washington. Wales. Western Mail WOMEN AMERICAN WALES. FOR&quot;">
            <a:extLst>
              <a:ext uri="{FF2B5EF4-FFF2-40B4-BE49-F238E27FC236}">
                <a16:creationId xmlns:a16="http://schemas.microsoft.com/office/drawing/2014/main" id="{A3045E80-1F2C-2740-8740-0B0048C502C5}"/>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545563" y="2099630"/>
            <a:ext cx="4801645" cy="475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50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ADA"/>
        </a:solidFill>
        <a:effectLst/>
      </p:bgPr>
    </p:bg>
    <p:spTree>
      <p:nvGrpSpPr>
        <p:cNvPr id="1" name=""/>
        <p:cNvGrpSpPr/>
        <p:nvPr/>
      </p:nvGrpSpPr>
      <p:grpSpPr>
        <a:xfrm>
          <a:off x="0" y="0"/>
          <a:ext cx="0" cy="0"/>
          <a:chOff x="0" y="0"/>
          <a:chExt cx="0" cy="0"/>
        </a:xfrm>
      </p:grpSpPr>
      <p:pic>
        <p:nvPicPr>
          <p:cNvPr id="2052" name="Picture 4" descr="THE LEAGUE OF NATIONS -1920 In the flames of World War I">
            <a:extLst>
              <a:ext uri="{FF2B5EF4-FFF2-40B4-BE49-F238E27FC236}">
                <a16:creationId xmlns:a16="http://schemas.microsoft.com/office/drawing/2014/main" id="{089E93DD-1CCC-58DF-6E02-DCCD27FAB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764" y="3331239"/>
            <a:ext cx="4807268" cy="33675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league of nations">
            <a:extLst>
              <a:ext uri="{FF2B5EF4-FFF2-40B4-BE49-F238E27FC236}">
                <a16:creationId xmlns:a16="http://schemas.microsoft.com/office/drawing/2014/main" id="{1F09F6B8-D850-3359-AC3B-715F3EDB6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78" y="5015034"/>
            <a:ext cx="2296664" cy="1518249"/>
          </a:xfrm>
          <a:prstGeom prst="rect">
            <a:avLst/>
          </a:prstGeom>
          <a:noFill/>
          <a:extLst>
            <a:ext uri="{909E8E84-426E-40DD-AFC4-6F175D3DCCD1}">
              <a14:hiddenFill xmlns:a14="http://schemas.microsoft.com/office/drawing/2010/main">
                <a:solidFill>
                  <a:srgbClr val="FFFFFF"/>
                </a:solidFill>
              </a14:hiddenFill>
            </a:ext>
          </a:extLst>
        </p:spPr>
      </p:pic>
      <p:pic>
        <p:nvPicPr>
          <p:cNvPr id="4" name="Llun 3">
            <a:extLst>
              <a:ext uri="{FF2B5EF4-FFF2-40B4-BE49-F238E27FC236}">
                <a16:creationId xmlns:a16="http://schemas.microsoft.com/office/drawing/2014/main" id="{E99EAA9D-3E15-3E94-B47C-53F4431BE428}"/>
              </a:ext>
            </a:extLst>
          </p:cNvPr>
          <p:cNvPicPr>
            <a:picLocks noChangeAspect="1"/>
          </p:cNvPicPr>
          <p:nvPr/>
        </p:nvPicPr>
        <p:blipFill>
          <a:blip r:embed="rId4"/>
          <a:stretch>
            <a:fillRect/>
          </a:stretch>
        </p:blipFill>
        <p:spPr>
          <a:xfrm>
            <a:off x="4003515" y="332007"/>
            <a:ext cx="5103292" cy="2058293"/>
          </a:xfrm>
          <a:prstGeom prst="rect">
            <a:avLst/>
          </a:prstGeom>
        </p:spPr>
      </p:pic>
      <p:pic>
        <p:nvPicPr>
          <p:cNvPr id="2056" name="Picture 8">
            <a:extLst>
              <a:ext uri="{FF2B5EF4-FFF2-40B4-BE49-F238E27FC236}">
                <a16:creationId xmlns:a16="http://schemas.microsoft.com/office/drawing/2014/main" id="{92C1D8C4-878A-50FC-CA13-21A11F974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5695" y="112050"/>
            <a:ext cx="2758328" cy="42709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esieb heddwch yn nol yn y llyfrgell">
            <a:extLst>
              <a:ext uri="{FF2B5EF4-FFF2-40B4-BE49-F238E27FC236}">
                <a16:creationId xmlns:a16="http://schemas.microsoft.com/office/drawing/2014/main" id="{35BE7282-3601-470A-8299-34C2D8A89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77" y="47418"/>
            <a:ext cx="36766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ctor United Nations Logo Png - Land to FPR">
            <a:extLst>
              <a:ext uri="{FF2B5EF4-FFF2-40B4-BE49-F238E27FC236}">
                <a16:creationId xmlns:a16="http://schemas.microsoft.com/office/drawing/2014/main" id="{6130861C-B630-31AB-89FC-8F21A29587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1237" y="4467700"/>
            <a:ext cx="2058293" cy="2058293"/>
          </a:xfrm>
          <a:prstGeom prst="rect">
            <a:avLst/>
          </a:prstGeom>
          <a:noFill/>
          <a:extLst>
            <a:ext uri="{909E8E84-426E-40DD-AFC4-6F175D3DCCD1}">
              <a14:hiddenFill xmlns:a14="http://schemas.microsoft.com/office/drawing/2010/main">
                <a:solidFill>
                  <a:srgbClr val="FFFFFF"/>
                </a:solidFill>
              </a14:hiddenFill>
            </a:ext>
          </a:extLst>
        </p:spPr>
      </p:pic>
      <p:sp>
        <p:nvSpPr>
          <p:cNvPr id="5" name="Blwch Testun 4">
            <a:extLst>
              <a:ext uri="{FF2B5EF4-FFF2-40B4-BE49-F238E27FC236}">
                <a16:creationId xmlns:a16="http://schemas.microsoft.com/office/drawing/2014/main" id="{9DC053A8-3134-315B-8573-8E5BD6F049A9}"/>
              </a:ext>
            </a:extLst>
          </p:cNvPr>
          <p:cNvSpPr txBox="1"/>
          <p:nvPr/>
        </p:nvSpPr>
        <p:spPr>
          <a:xfrm>
            <a:off x="356010" y="2828555"/>
            <a:ext cx="2590800" cy="1938992"/>
          </a:xfrm>
          <a:prstGeom prst="rect">
            <a:avLst/>
          </a:prstGeom>
          <a:noFill/>
        </p:spPr>
        <p:txBody>
          <a:bodyPr wrap="square" rtlCol="0">
            <a:spAutoFit/>
          </a:bodyPr>
          <a:lstStyle/>
          <a:p>
            <a:pPr algn="ctr"/>
            <a:r>
              <a:rPr lang="cy-GB" sz="4000" b="1" dirty="0">
                <a:solidFill>
                  <a:schemeClr val="tx2"/>
                </a:solidFill>
              </a:rPr>
              <a:t>Hedd Nid Cledd/ Law Not War!</a:t>
            </a:r>
            <a:endParaRPr lang="en-GB" sz="4000" b="1" dirty="0">
              <a:solidFill>
                <a:schemeClr val="tx2"/>
              </a:solidFill>
            </a:endParaRPr>
          </a:p>
        </p:txBody>
      </p:sp>
    </p:spTree>
    <p:extLst>
      <p:ext uri="{BB962C8B-B14F-4D97-AF65-F5344CB8AC3E}">
        <p14:creationId xmlns:p14="http://schemas.microsoft.com/office/powerpoint/2010/main" val="3287624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102" y="5600407"/>
            <a:ext cx="12793639" cy="1617639"/>
            <a:chOff x="0" y="0"/>
            <a:chExt cx="5054277" cy="639067"/>
          </a:xfrm>
        </p:grpSpPr>
        <p:sp>
          <p:nvSpPr>
            <p:cNvPr id="3" name="Freeform 3"/>
            <p:cNvSpPr/>
            <p:nvPr/>
          </p:nvSpPr>
          <p:spPr>
            <a:xfrm>
              <a:off x="0" y="0"/>
              <a:ext cx="5054277" cy="639067"/>
            </a:xfrm>
            <a:custGeom>
              <a:avLst/>
              <a:gdLst/>
              <a:ahLst/>
              <a:cxnLst/>
              <a:rect l="l" t="t" r="r" b="b"/>
              <a:pathLst>
                <a:path w="5054277" h="639067">
                  <a:moveTo>
                    <a:pt x="0" y="0"/>
                  </a:moveTo>
                  <a:lnTo>
                    <a:pt x="5054277" y="0"/>
                  </a:lnTo>
                  <a:lnTo>
                    <a:pt x="5054277" y="639067"/>
                  </a:lnTo>
                  <a:lnTo>
                    <a:pt x="0" y="639067"/>
                  </a:lnTo>
                  <a:close/>
                </a:path>
              </a:pathLst>
            </a:custGeom>
            <a:solidFill>
              <a:srgbClr val="2FA4D8"/>
            </a:solidFill>
          </p:spPr>
          <p:txBody>
            <a:bodyPr/>
            <a:lstStyle/>
            <a:p>
              <a:endParaRPr lang="en-GB"/>
            </a:p>
          </p:txBody>
        </p:sp>
        <p:sp>
          <p:nvSpPr>
            <p:cNvPr id="4" name="TextBox 4"/>
            <p:cNvSpPr txBox="1"/>
            <p:nvPr/>
          </p:nvSpPr>
          <p:spPr>
            <a:xfrm>
              <a:off x="0" y="-47625"/>
              <a:ext cx="5054277" cy="686692"/>
            </a:xfrm>
            <a:prstGeom prst="rect">
              <a:avLst/>
            </a:prstGeom>
          </p:spPr>
          <p:txBody>
            <a:bodyPr lIns="33867" tIns="33867" rIns="33867" bIns="33867" rtlCol="0" anchor="ctr"/>
            <a:lstStyle/>
            <a:p>
              <a:pPr algn="ctr" defTabSz="609630">
                <a:lnSpc>
                  <a:spcPts val="1744"/>
                </a:lnSpc>
              </a:pPr>
              <a:endParaRPr sz="1200">
                <a:solidFill>
                  <a:prstClr val="black"/>
                </a:solidFill>
                <a:latin typeface="Calibri"/>
              </a:endParaRPr>
            </a:p>
          </p:txBody>
        </p:sp>
      </p:grpSp>
      <p:grpSp>
        <p:nvGrpSpPr>
          <p:cNvPr id="5" name="Group 5"/>
          <p:cNvGrpSpPr/>
          <p:nvPr/>
        </p:nvGrpSpPr>
        <p:grpSpPr>
          <a:xfrm>
            <a:off x="-247745" y="-162446"/>
            <a:ext cx="12687489" cy="5762853"/>
            <a:chOff x="0" y="0"/>
            <a:chExt cx="5012342" cy="2276683"/>
          </a:xfrm>
          <a:solidFill>
            <a:srgbClr val="F3EADA"/>
          </a:solidFill>
        </p:grpSpPr>
        <p:sp>
          <p:nvSpPr>
            <p:cNvPr id="6" name="Freeform 6"/>
            <p:cNvSpPr/>
            <p:nvPr/>
          </p:nvSpPr>
          <p:spPr>
            <a:xfrm>
              <a:off x="0" y="0"/>
              <a:ext cx="5012342" cy="2276683"/>
            </a:xfrm>
            <a:custGeom>
              <a:avLst/>
              <a:gdLst/>
              <a:ahLst/>
              <a:cxnLst/>
              <a:rect l="l" t="t" r="r" b="b"/>
              <a:pathLst>
                <a:path w="5012342" h="2276683">
                  <a:moveTo>
                    <a:pt x="0" y="0"/>
                  </a:moveTo>
                  <a:lnTo>
                    <a:pt x="5012342" y="0"/>
                  </a:lnTo>
                  <a:lnTo>
                    <a:pt x="5012342" y="2276683"/>
                  </a:lnTo>
                  <a:lnTo>
                    <a:pt x="0" y="2276683"/>
                  </a:lnTo>
                  <a:close/>
                </a:path>
              </a:pathLst>
            </a:custGeom>
            <a:grpFill/>
          </p:spPr>
          <p:txBody>
            <a:bodyPr/>
            <a:lstStyle/>
            <a:p>
              <a:endParaRPr lang="en-GB"/>
            </a:p>
          </p:txBody>
        </p:sp>
        <p:sp>
          <p:nvSpPr>
            <p:cNvPr id="7" name="TextBox 7"/>
            <p:cNvSpPr txBox="1"/>
            <p:nvPr/>
          </p:nvSpPr>
          <p:spPr>
            <a:xfrm>
              <a:off x="0" y="-47625"/>
              <a:ext cx="5012342" cy="2324308"/>
            </a:xfrm>
            <a:prstGeom prst="rect">
              <a:avLst/>
            </a:prstGeom>
            <a:grpFill/>
          </p:spPr>
          <p:txBody>
            <a:bodyPr lIns="33867" tIns="33867" rIns="33867" bIns="33867" rtlCol="0" anchor="ctr"/>
            <a:lstStyle/>
            <a:p>
              <a:pPr algn="ctr" defTabSz="609630">
                <a:lnSpc>
                  <a:spcPts val="1744"/>
                </a:lnSpc>
              </a:pPr>
              <a:endParaRPr sz="1200">
                <a:solidFill>
                  <a:prstClr val="black"/>
                </a:solidFill>
                <a:latin typeface="Calibri"/>
              </a:endParaRPr>
            </a:p>
          </p:txBody>
        </p:sp>
      </p:grpSp>
      <p:sp>
        <p:nvSpPr>
          <p:cNvPr id="8" name="TextBox 8"/>
          <p:cNvSpPr txBox="1"/>
          <p:nvPr/>
        </p:nvSpPr>
        <p:spPr>
          <a:xfrm>
            <a:off x="1644184" y="2525314"/>
            <a:ext cx="8295621" cy="671338"/>
          </a:xfrm>
          <a:prstGeom prst="rect">
            <a:avLst/>
          </a:prstGeom>
        </p:spPr>
        <p:txBody>
          <a:bodyPr lIns="0" tIns="0" rIns="0" bIns="0" rtlCol="0" anchor="t">
            <a:spAutoFit/>
          </a:bodyPr>
          <a:lstStyle/>
          <a:p>
            <a:pPr algn="just" defTabSz="609630">
              <a:lnSpc>
                <a:spcPts val="2707"/>
              </a:lnSpc>
            </a:pPr>
            <a:r>
              <a:rPr lang="en-US" sz="1933" dirty="0">
                <a:solidFill>
                  <a:srgbClr val="055881"/>
                </a:solidFill>
                <a:latin typeface="Barlow SemiCondensed Bold"/>
              </a:rPr>
              <a:t>​</a:t>
            </a:r>
          </a:p>
          <a:p>
            <a:pPr algn="ctr" defTabSz="609630">
              <a:lnSpc>
                <a:spcPts val="2707"/>
              </a:lnSpc>
              <a:spcBef>
                <a:spcPct val="0"/>
              </a:spcBef>
            </a:pPr>
            <a:endParaRPr lang="en-US" sz="1933" dirty="0">
              <a:solidFill>
                <a:srgbClr val="055881"/>
              </a:solidFill>
              <a:latin typeface="Barlow SemiCondensed Bold"/>
            </a:endParaRPr>
          </a:p>
        </p:txBody>
      </p:sp>
      <p:sp>
        <p:nvSpPr>
          <p:cNvPr id="9" name="Freeform 9"/>
          <p:cNvSpPr/>
          <p:nvPr/>
        </p:nvSpPr>
        <p:spPr>
          <a:xfrm rot="5599957">
            <a:off x="-301285" y="-138829"/>
            <a:ext cx="1887000" cy="1887000"/>
          </a:xfrm>
          <a:custGeom>
            <a:avLst/>
            <a:gdLst/>
            <a:ahLst/>
            <a:cxnLst/>
            <a:rect l="l" t="t" r="r" b="b"/>
            <a:pathLst>
              <a:path w="2830500" h="2830500">
                <a:moveTo>
                  <a:pt x="0" y="0"/>
                </a:moveTo>
                <a:lnTo>
                  <a:pt x="2830500" y="0"/>
                </a:lnTo>
                <a:lnTo>
                  <a:pt x="2830500" y="2830499"/>
                </a:lnTo>
                <a:lnTo>
                  <a:pt x="0" y="2830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rot="3094492">
            <a:off x="-349974" y="-314760"/>
            <a:ext cx="1638967" cy="1685313"/>
          </a:xfrm>
          <a:custGeom>
            <a:avLst/>
            <a:gdLst/>
            <a:ahLst/>
            <a:cxnLst/>
            <a:rect l="l" t="t" r="r" b="b"/>
            <a:pathLst>
              <a:path w="2458450" h="2527970">
                <a:moveTo>
                  <a:pt x="0" y="0"/>
                </a:moveTo>
                <a:lnTo>
                  <a:pt x="2458451" y="0"/>
                </a:lnTo>
                <a:lnTo>
                  <a:pt x="2458451" y="2527969"/>
                </a:lnTo>
                <a:lnTo>
                  <a:pt x="0" y="2527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10644617" y="5785024"/>
            <a:ext cx="1547383" cy="1129385"/>
          </a:xfrm>
          <a:custGeom>
            <a:avLst/>
            <a:gdLst/>
            <a:ahLst/>
            <a:cxnLst/>
            <a:rect l="l" t="t" r="r" b="b"/>
            <a:pathLst>
              <a:path w="2321075" h="1694077">
                <a:moveTo>
                  <a:pt x="0" y="0"/>
                </a:moveTo>
                <a:lnTo>
                  <a:pt x="2321075" y="0"/>
                </a:lnTo>
                <a:lnTo>
                  <a:pt x="2321075" y="1694077"/>
                </a:lnTo>
                <a:lnTo>
                  <a:pt x="0" y="1694077"/>
                </a:lnTo>
                <a:lnTo>
                  <a:pt x="0" y="0"/>
                </a:lnTo>
                <a:close/>
              </a:path>
            </a:pathLst>
          </a:custGeom>
          <a:blipFill>
            <a:blip r:embed="rId6"/>
            <a:stretch>
              <a:fillRect l="-3919" t="-3674" r="-109529" b="-4899"/>
            </a:stretch>
          </a:blipFill>
        </p:spPr>
        <p:txBody>
          <a:bodyPr/>
          <a:lstStyle/>
          <a:p>
            <a:endParaRPr lang="en-GB"/>
          </a:p>
        </p:txBody>
      </p:sp>
      <p:sp>
        <p:nvSpPr>
          <p:cNvPr id="12" name="Freeform 12"/>
          <p:cNvSpPr/>
          <p:nvPr/>
        </p:nvSpPr>
        <p:spPr>
          <a:xfrm>
            <a:off x="10844379" y="4420798"/>
            <a:ext cx="1147859" cy="1147859"/>
          </a:xfrm>
          <a:custGeom>
            <a:avLst/>
            <a:gdLst/>
            <a:ahLst/>
            <a:cxnLst/>
            <a:rect l="l" t="t" r="r" b="b"/>
            <a:pathLst>
              <a:path w="1721788" h="1721788">
                <a:moveTo>
                  <a:pt x="0" y="0"/>
                </a:moveTo>
                <a:lnTo>
                  <a:pt x="1721788" y="0"/>
                </a:lnTo>
                <a:lnTo>
                  <a:pt x="1721788" y="1721788"/>
                </a:lnTo>
                <a:lnTo>
                  <a:pt x="0" y="1721788"/>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1644184" y="69833"/>
            <a:ext cx="10103503" cy="1529393"/>
          </a:xfrm>
          <a:prstGeom prst="rect">
            <a:avLst/>
          </a:prstGeom>
        </p:spPr>
        <p:txBody>
          <a:bodyPr lIns="0" tIns="0" rIns="0" bIns="0" rtlCol="0" anchor="t">
            <a:spAutoFit/>
          </a:bodyPr>
          <a:lstStyle/>
          <a:p>
            <a:pPr algn="ctr" defTabSz="609630">
              <a:lnSpc>
                <a:spcPts val="5973"/>
              </a:lnSpc>
              <a:spcBef>
                <a:spcPct val="0"/>
              </a:spcBef>
            </a:pPr>
            <a:r>
              <a:rPr lang="en-US" sz="4266" b="1" dirty="0">
                <a:solidFill>
                  <a:srgbClr val="055881"/>
                </a:solidFill>
                <a:latin typeface="Barlow SemiCondensed Bold"/>
              </a:rPr>
              <a:t>Reflecting on the story /  </a:t>
            </a:r>
            <a:r>
              <a:rPr lang="en-US" sz="4266" b="1" dirty="0" err="1">
                <a:solidFill>
                  <a:srgbClr val="055881"/>
                </a:solidFill>
                <a:latin typeface="Barlow SemiCondensed Bold"/>
              </a:rPr>
              <a:t>Ystyried</a:t>
            </a:r>
            <a:r>
              <a:rPr lang="en-US" sz="4266" b="1" dirty="0">
                <a:solidFill>
                  <a:srgbClr val="055881"/>
                </a:solidFill>
                <a:latin typeface="Barlow SemiCondensed Bold"/>
              </a:rPr>
              <a:t> y </a:t>
            </a:r>
            <a:r>
              <a:rPr lang="en-US" sz="4266" b="1" dirty="0" err="1">
                <a:solidFill>
                  <a:srgbClr val="055881"/>
                </a:solidFill>
                <a:latin typeface="Barlow SemiCondensed Bold"/>
              </a:rPr>
              <a:t>stori</a:t>
            </a:r>
            <a:r>
              <a:rPr lang="en-US" sz="4266" dirty="0">
                <a:solidFill>
                  <a:srgbClr val="055881"/>
                </a:solidFill>
                <a:latin typeface="Barlow SemiCondensed Bold"/>
              </a:rPr>
              <a:t>​</a:t>
            </a:r>
          </a:p>
          <a:p>
            <a:pPr algn="ctr" defTabSz="609630">
              <a:lnSpc>
                <a:spcPts val="6441"/>
              </a:lnSpc>
              <a:spcBef>
                <a:spcPct val="0"/>
              </a:spcBef>
            </a:pPr>
            <a:endParaRPr lang="en-US" sz="4266" dirty="0">
              <a:solidFill>
                <a:srgbClr val="055881"/>
              </a:solidFill>
              <a:latin typeface="Barlow SemiCondensed Bold"/>
            </a:endParaRPr>
          </a:p>
        </p:txBody>
      </p:sp>
      <p:sp>
        <p:nvSpPr>
          <p:cNvPr id="15" name="Content Placeholder 14">
            <a:extLst>
              <a:ext uri="{FF2B5EF4-FFF2-40B4-BE49-F238E27FC236}">
                <a16:creationId xmlns:a16="http://schemas.microsoft.com/office/drawing/2014/main" id="{5AF64C08-4D59-9506-CF79-A6FACCE2A471}"/>
              </a:ext>
            </a:extLst>
          </p:cNvPr>
          <p:cNvSpPr>
            <a:spLocks noGrp="1"/>
          </p:cNvSpPr>
          <p:nvPr>
            <p:ph sz="half" idx="1"/>
          </p:nvPr>
        </p:nvSpPr>
        <p:spPr>
          <a:xfrm>
            <a:off x="952127" y="1250798"/>
            <a:ext cx="4737473" cy="3775036"/>
          </a:xfrm>
        </p:spPr>
        <p:txBody>
          <a:bodyPr>
            <a:noAutofit/>
          </a:bodyPr>
          <a:lstStyle/>
          <a:p>
            <a:r>
              <a:rPr lang="en-GB" sz="2800" dirty="0"/>
              <a:t>What impressed you most about the story?</a:t>
            </a:r>
          </a:p>
          <a:p>
            <a:endParaRPr lang="en-GB" sz="2800" dirty="0"/>
          </a:p>
          <a:p>
            <a:r>
              <a:rPr lang="en-GB" sz="2800" dirty="0"/>
              <a:t>What did the women have to do to help them plan and run such a large project?</a:t>
            </a:r>
          </a:p>
          <a:p>
            <a:endParaRPr lang="en-GB" sz="2800" dirty="0"/>
          </a:p>
          <a:p>
            <a:r>
              <a:rPr lang="en-GB" sz="2800" dirty="0"/>
              <a:t>What obstacles did they face, do you think?</a:t>
            </a:r>
          </a:p>
        </p:txBody>
      </p:sp>
      <p:sp>
        <p:nvSpPr>
          <p:cNvPr id="16" name="Content Placeholder 15">
            <a:extLst>
              <a:ext uri="{FF2B5EF4-FFF2-40B4-BE49-F238E27FC236}">
                <a16:creationId xmlns:a16="http://schemas.microsoft.com/office/drawing/2014/main" id="{67A8126D-AA80-6CC7-7374-DBB0BCFF8DB8}"/>
              </a:ext>
            </a:extLst>
          </p:cNvPr>
          <p:cNvSpPr>
            <a:spLocks noGrp="1"/>
          </p:cNvSpPr>
          <p:nvPr>
            <p:ph sz="half" idx="2"/>
          </p:nvPr>
        </p:nvSpPr>
        <p:spPr>
          <a:xfrm>
            <a:off x="5882640" y="1257593"/>
            <a:ext cx="4844946" cy="3761447"/>
          </a:xfrm>
        </p:spPr>
        <p:txBody>
          <a:bodyPr>
            <a:noAutofit/>
          </a:bodyPr>
          <a:lstStyle/>
          <a:p>
            <a:r>
              <a:rPr lang="en-GB" sz="2800" dirty="0"/>
              <a:t>Beth </a:t>
            </a:r>
            <a:r>
              <a:rPr lang="en-GB" sz="2800" dirty="0" err="1"/>
              <a:t>wnaeth</a:t>
            </a:r>
            <a:r>
              <a:rPr lang="en-GB" sz="2800" dirty="0"/>
              <a:t> yr argraff fwyaf arnoch am y </a:t>
            </a:r>
            <a:r>
              <a:rPr lang="en-GB" sz="2800" dirty="0" err="1"/>
              <a:t>stori</a:t>
            </a:r>
            <a:r>
              <a:rPr lang="en-GB" sz="2800" dirty="0"/>
              <a:t>?</a:t>
            </a:r>
          </a:p>
          <a:p>
            <a:endParaRPr lang="en-GB" sz="2800" dirty="0"/>
          </a:p>
          <a:p>
            <a:r>
              <a:rPr lang="en-GB" sz="2800" dirty="0"/>
              <a:t>Beth </a:t>
            </a:r>
            <a:r>
              <a:rPr lang="en-GB" sz="2800" dirty="0" err="1"/>
              <a:t>oedd</a:t>
            </a:r>
            <a:r>
              <a:rPr lang="en-GB" sz="2800" dirty="0"/>
              <a:t> </a:t>
            </a:r>
            <a:r>
              <a:rPr lang="en-GB" sz="2800" dirty="0" err="1"/>
              <a:t>rhaid</a:t>
            </a:r>
            <a:r>
              <a:rPr lang="en-GB" sz="2800" dirty="0"/>
              <a:t> </a:t>
            </a:r>
            <a:r>
              <a:rPr lang="en-GB" sz="2800" dirty="0" err="1"/>
              <a:t>i’r</a:t>
            </a:r>
            <a:r>
              <a:rPr lang="en-GB" sz="2800" dirty="0"/>
              <a:t> menywod </a:t>
            </a:r>
            <a:r>
              <a:rPr lang="en-GB" sz="2800" dirty="0" err="1"/>
              <a:t>ei</a:t>
            </a:r>
            <a:r>
              <a:rPr lang="en-GB" sz="2800" dirty="0"/>
              <a:t> </a:t>
            </a:r>
            <a:r>
              <a:rPr lang="en-GB" sz="2800" dirty="0" err="1"/>
              <a:t>wneud</a:t>
            </a:r>
            <a:r>
              <a:rPr lang="en-GB" sz="2800" dirty="0"/>
              <a:t> </a:t>
            </a:r>
            <a:r>
              <a:rPr lang="en-GB" sz="2800" dirty="0" err="1"/>
              <a:t>i</a:t>
            </a:r>
            <a:r>
              <a:rPr lang="en-GB" sz="2800" dirty="0"/>
              <a:t> gynllunio a </a:t>
            </a:r>
            <a:r>
              <a:rPr lang="en-GB" sz="2800" dirty="0" err="1"/>
              <a:t>rhedeg</a:t>
            </a:r>
            <a:r>
              <a:rPr lang="en-GB" sz="2800" dirty="0"/>
              <a:t> </a:t>
            </a:r>
            <a:r>
              <a:rPr lang="en-GB" sz="2800" dirty="0" err="1"/>
              <a:t>prosiect</a:t>
            </a:r>
            <a:r>
              <a:rPr lang="en-GB" sz="2800" dirty="0"/>
              <a:t> mor enfawr?</a:t>
            </a:r>
          </a:p>
          <a:p>
            <a:endParaRPr lang="en-GB" sz="2800" dirty="0"/>
          </a:p>
          <a:p>
            <a:r>
              <a:rPr lang="en-GB" sz="2800" dirty="0"/>
              <a:t>Pa rhwystrau </a:t>
            </a:r>
            <a:r>
              <a:rPr lang="en-GB" sz="2800" dirty="0" err="1"/>
              <a:t>oedd</a:t>
            </a:r>
            <a:r>
              <a:rPr lang="en-GB" sz="2800" dirty="0"/>
              <a:t> </a:t>
            </a:r>
            <a:r>
              <a:rPr lang="en-GB" sz="2800" dirty="0" err="1"/>
              <a:t>yn</a:t>
            </a:r>
            <a:r>
              <a:rPr lang="en-GB" sz="2800" dirty="0"/>
              <a:t> </a:t>
            </a:r>
            <a:r>
              <a:rPr lang="en-GB" sz="2800" dirty="0" err="1"/>
              <a:t>eu</a:t>
            </a:r>
            <a:r>
              <a:rPr lang="en-GB" sz="2800" dirty="0"/>
              <a:t> </a:t>
            </a:r>
            <a:r>
              <a:rPr lang="en-GB" sz="2800" dirty="0" err="1"/>
              <a:t>hwynebu</a:t>
            </a:r>
            <a:r>
              <a:rPr lang="en-GB" sz="2800" dirty="0"/>
              <a:t>, </a:t>
            </a:r>
            <a:r>
              <a:rPr lang="en-GB" sz="2800" dirty="0" err="1"/>
              <a:t>yn</a:t>
            </a:r>
            <a:r>
              <a:rPr lang="en-GB" sz="2800" dirty="0"/>
              <a:t> </a:t>
            </a:r>
            <a:r>
              <a:rPr lang="en-GB" sz="2800" dirty="0" err="1"/>
              <a:t>eich</a:t>
            </a:r>
            <a:r>
              <a:rPr lang="en-GB" sz="2800" dirty="0"/>
              <a:t> barn chi?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102" y="5600407"/>
            <a:ext cx="12793639" cy="1617639"/>
            <a:chOff x="0" y="0"/>
            <a:chExt cx="5054277" cy="639067"/>
          </a:xfrm>
        </p:grpSpPr>
        <p:sp>
          <p:nvSpPr>
            <p:cNvPr id="3" name="Freeform 3"/>
            <p:cNvSpPr/>
            <p:nvPr/>
          </p:nvSpPr>
          <p:spPr>
            <a:xfrm>
              <a:off x="0" y="0"/>
              <a:ext cx="5054277" cy="639067"/>
            </a:xfrm>
            <a:custGeom>
              <a:avLst/>
              <a:gdLst/>
              <a:ahLst/>
              <a:cxnLst/>
              <a:rect l="l" t="t" r="r" b="b"/>
              <a:pathLst>
                <a:path w="5054277" h="639067">
                  <a:moveTo>
                    <a:pt x="0" y="0"/>
                  </a:moveTo>
                  <a:lnTo>
                    <a:pt x="5054277" y="0"/>
                  </a:lnTo>
                  <a:lnTo>
                    <a:pt x="5054277" y="639067"/>
                  </a:lnTo>
                  <a:lnTo>
                    <a:pt x="0" y="639067"/>
                  </a:lnTo>
                  <a:close/>
                </a:path>
              </a:pathLst>
            </a:custGeom>
            <a:solidFill>
              <a:srgbClr val="2FA4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5054277" cy="686692"/>
            </a:xfrm>
            <a:prstGeom prst="rect">
              <a:avLst/>
            </a:prstGeom>
          </p:spPr>
          <p:txBody>
            <a:bodyPr lIns="33867" tIns="33867" rIns="33867" bIns="33867" rtlCol="0" anchor="ctr"/>
            <a:lstStyle/>
            <a:p>
              <a:pPr marL="0" marR="0" lvl="0" indent="0" algn="ctr" defTabSz="609630" rtl="0" eaLnBrk="1" fontAlgn="auto" latinLnBrk="0" hangingPunct="1">
                <a:lnSpc>
                  <a:spcPts val="174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30952" y="-282997"/>
            <a:ext cx="12687489" cy="5892281"/>
            <a:chOff x="0" y="-47625"/>
            <a:chExt cx="5012342" cy="2327815"/>
          </a:xfrm>
          <a:solidFill>
            <a:srgbClr val="F3EADA"/>
          </a:solidFill>
        </p:grpSpPr>
        <p:sp>
          <p:nvSpPr>
            <p:cNvPr id="6" name="Freeform 6"/>
            <p:cNvSpPr/>
            <p:nvPr/>
          </p:nvSpPr>
          <p:spPr>
            <a:xfrm>
              <a:off x="0" y="3507"/>
              <a:ext cx="5012342" cy="2276683"/>
            </a:xfrm>
            <a:custGeom>
              <a:avLst/>
              <a:gdLst/>
              <a:ahLst/>
              <a:cxnLst/>
              <a:rect l="l" t="t" r="r" b="b"/>
              <a:pathLst>
                <a:path w="5012342" h="2276683">
                  <a:moveTo>
                    <a:pt x="0" y="0"/>
                  </a:moveTo>
                  <a:lnTo>
                    <a:pt x="5012342" y="0"/>
                  </a:lnTo>
                  <a:lnTo>
                    <a:pt x="5012342" y="2276683"/>
                  </a:lnTo>
                  <a:lnTo>
                    <a:pt x="0" y="227668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5012342" cy="2324308"/>
            </a:xfrm>
            <a:prstGeom prst="rect">
              <a:avLst/>
            </a:prstGeom>
            <a:grpFill/>
          </p:spPr>
          <p:txBody>
            <a:bodyPr lIns="33867" tIns="33867" rIns="33867" bIns="33867" rtlCol="0" anchor="ctr"/>
            <a:lstStyle/>
            <a:p>
              <a:pPr marL="0" marR="0" lvl="0" indent="0" algn="ctr" defTabSz="609630" rtl="0" eaLnBrk="1" fontAlgn="auto" latinLnBrk="0" hangingPunct="1">
                <a:lnSpc>
                  <a:spcPts val="174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99957">
            <a:off x="-301285" y="-138829"/>
            <a:ext cx="1887000" cy="1887000"/>
          </a:xfrm>
          <a:custGeom>
            <a:avLst/>
            <a:gdLst/>
            <a:ahLst/>
            <a:cxnLst/>
            <a:rect l="l" t="t" r="r" b="b"/>
            <a:pathLst>
              <a:path w="2830500" h="2830500">
                <a:moveTo>
                  <a:pt x="0" y="0"/>
                </a:moveTo>
                <a:lnTo>
                  <a:pt x="2830500" y="0"/>
                </a:lnTo>
                <a:lnTo>
                  <a:pt x="2830500" y="2830499"/>
                </a:lnTo>
                <a:lnTo>
                  <a:pt x="0" y="2830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094492">
            <a:off x="-349974" y="-314760"/>
            <a:ext cx="1638967" cy="1685313"/>
          </a:xfrm>
          <a:custGeom>
            <a:avLst/>
            <a:gdLst/>
            <a:ahLst/>
            <a:cxnLst/>
            <a:rect l="l" t="t" r="r" b="b"/>
            <a:pathLst>
              <a:path w="2458450" h="2527970">
                <a:moveTo>
                  <a:pt x="0" y="0"/>
                </a:moveTo>
                <a:lnTo>
                  <a:pt x="2458451" y="0"/>
                </a:lnTo>
                <a:lnTo>
                  <a:pt x="2458451" y="2527969"/>
                </a:lnTo>
                <a:lnTo>
                  <a:pt x="0" y="2527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644617" y="5785024"/>
            <a:ext cx="1547383" cy="1129385"/>
          </a:xfrm>
          <a:custGeom>
            <a:avLst/>
            <a:gdLst/>
            <a:ahLst/>
            <a:cxnLst/>
            <a:rect l="l" t="t" r="r" b="b"/>
            <a:pathLst>
              <a:path w="2321075" h="1694077">
                <a:moveTo>
                  <a:pt x="0" y="0"/>
                </a:moveTo>
                <a:lnTo>
                  <a:pt x="2321075" y="0"/>
                </a:lnTo>
                <a:lnTo>
                  <a:pt x="2321075" y="1694077"/>
                </a:lnTo>
                <a:lnTo>
                  <a:pt x="0" y="1694077"/>
                </a:lnTo>
                <a:lnTo>
                  <a:pt x="0" y="0"/>
                </a:lnTo>
                <a:close/>
              </a:path>
            </a:pathLst>
          </a:custGeom>
          <a:blipFill>
            <a:blip r:embed="rId6"/>
            <a:stretch>
              <a:fillRect l="-3919" t="-3674" r="-109529" b="-48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844379" y="4420798"/>
            <a:ext cx="1147859" cy="1147859"/>
          </a:xfrm>
          <a:custGeom>
            <a:avLst/>
            <a:gdLst/>
            <a:ahLst/>
            <a:cxnLst/>
            <a:rect l="l" t="t" r="r" b="b"/>
            <a:pathLst>
              <a:path w="1721788" h="1721788">
                <a:moveTo>
                  <a:pt x="0" y="0"/>
                </a:moveTo>
                <a:lnTo>
                  <a:pt x="1721788" y="0"/>
                </a:lnTo>
                <a:lnTo>
                  <a:pt x="1721788" y="1721788"/>
                </a:lnTo>
                <a:lnTo>
                  <a:pt x="0" y="172178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644184" y="69833"/>
            <a:ext cx="10103503" cy="2298834"/>
          </a:xfrm>
          <a:prstGeom prst="rect">
            <a:avLst/>
          </a:prstGeom>
        </p:spPr>
        <p:txBody>
          <a:bodyPr lIns="0" tIns="0" rIns="0" bIns="0" rtlCol="0" anchor="t">
            <a:spAutoFit/>
          </a:bodyPr>
          <a:lstStyle/>
          <a:p>
            <a:pPr marL="0" marR="0" lvl="0" indent="0" algn="ctr" defTabSz="609630" rtl="0" eaLnBrk="1" fontAlgn="auto" latinLnBrk="0" hangingPunct="1">
              <a:lnSpc>
                <a:spcPts val="5973"/>
              </a:lnSpc>
              <a:spcBef>
                <a:spcPct val="0"/>
              </a:spcBef>
              <a:spcAft>
                <a:spcPts val="0"/>
              </a:spcAft>
              <a:buClrTx/>
              <a:buSzTx/>
              <a:buFontTx/>
              <a:buNone/>
              <a:tabLst/>
              <a:defRPr/>
            </a:pPr>
            <a:r>
              <a:rPr lang="en-US" sz="4000" b="1" dirty="0" err="1">
                <a:solidFill>
                  <a:srgbClr val="055881"/>
                </a:solidFill>
                <a:latin typeface="Barlow SemiCondensed Bold"/>
              </a:rPr>
              <a:t>Organising</a:t>
            </a:r>
            <a:r>
              <a:rPr lang="en-US" sz="4000" b="1" dirty="0">
                <a:solidFill>
                  <a:srgbClr val="055881"/>
                </a:solidFill>
                <a:latin typeface="Barlow SemiCondensed Bold"/>
              </a:rPr>
              <a:t> a campaign – yesterday and today</a:t>
            </a:r>
          </a:p>
          <a:p>
            <a:pPr marL="0" marR="0" lvl="0" indent="0" algn="ctr" defTabSz="609630" rtl="0" eaLnBrk="1" fontAlgn="auto" latinLnBrk="0" hangingPunct="1">
              <a:lnSpc>
                <a:spcPts val="5973"/>
              </a:lnSpc>
              <a:spcBef>
                <a:spcPct val="0"/>
              </a:spcBef>
              <a:spcAft>
                <a:spcPts val="0"/>
              </a:spcAft>
              <a:buClrTx/>
              <a:buSzTx/>
              <a:buFontTx/>
              <a:buNone/>
              <a:tabLst/>
              <a:defRPr/>
            </a:pPr>
            <a:r>
              <a:rPr lang="en-US" sz="4000" b="1" dirty="0" err="1">
                <a:solidFill>
                  <a:srgbClr val="055881"/>
                </a:solidFill>
                <a:latin typeface="Barlow SemiCondensed Bold"/>
              </a:rPr>
              <a:t>Trefnu</a:t>
            </a:r>
            <a:r>
              <a:rPr lang="en-US" sz="4000" b="1" dirty="0">
                <a:solidFill>
                  <a:srgbClr val="055881"/>
                </a:solidFill>
                <a:latin typeface="Barlow SemiCondensed Bold"/>
              </a:rPr>
              <a:t> </a:t>
            </a:r>
            <a:r>
              <a:rPr lang="en-US" sz="4000" b="1" dirty="0" err="1">
                <a:solidFill>
                  <a:srgbClr val="055881"/>
                </a:solidFill>
                <a:latin typeface="Barlow SemiCondensed Bold"/>
              </a:rPr>
              <a:t>ymgyrch</a:t>
            </a:r>
            <a:r>
              <a:rPr lang="en-US" sz="4000" b="1" dirty="0">
                <a:solidFill>
                  <a:srgbClr val="055881"/>
                </a:solidFill>
                <a:latin typeface="Barlow SemiCondensed Bold"/>
              </a:rPr>
              <a:t> – </a:t>
            </a:r>
            <a:r>
              <a:rPr lang="en-US" sz="4000" b="1" dirty="0" err="1">
                <a:solidFill>
                  <a:srgbClr val="055881"/>
                </a:solidFill>
                <a:latin typeface="Barlow SemiCondensed Bold"/>
              </a:rPr>
              <a:t>ddoe</a:t>
            </a:r>
            <a:r>
              <a:rPr lang="en-US" sz="4000" b="1" dirty="0">
                <a:solidFill>
                  <a:srgbClr val="055881"/>
                </a:solidFill>
                <a:latin typeface="Barlow SemiCondensed Bold"/>
              </a:rPr>
              <a:t> a </a:t>
            </a:r>
            <a:r>
              <a:rPr lang="en-US" sz="4000" b="1" dirty="0" err="1">
                <a:solidFill>
                  <a:srgbClr val="055881"/>
                </a:solidFill>
                <a:latin typeface="Barlow SemiCondensed Bold"/>
              </a:rPr>
              <a:t>heddiw</a:t>
            </a:r>
            <a:endParaRPr kumimoji="0" lang="en-US" sz="4000" b="1" i="0" u="none" strike="noStrike" kern="1200" cap="none" spc="0" normalizeH="0" baseline="0" noProof="0" dirty="0">
              <a:ln>
                <a:noFill/>
              </a:ln>
              <a:solidFill>
                <a:srgbClr val="055881"/>
              </a:solidFill>
              <a:effectLst/>
              <a:uLnTx/>
              <a:uFillTx/>
              <a:latin typeface="Barlow SemiCondensed Bold"/>
              <a:ea typeface="+mn-ea"/>
              <a:cs typeface="+mn-cs"/>
            </a:endParaRPr>
          </a:p>
          <a:p>
            <a:pPr marL="0" marR="0" lvl="0" indent="0" algn="ctr" defTabSz="609630" rtl="0" eaLnBrk="1" fontAlgn="auto" latinLnBrk="0" hangingPunct="1">
              <a:lnSpc>
                <a:spcPts val="6441"/>
              </a:lnSpc>
              <a:spcBef>
                <a:spcPct val="0"/>
              </a:spcBef>
              <a:spcAft>
                <a:spcPts val="0"/>
              </a:spcAft>
              <a:buClrTx/>
              <a:buSzTx/>
              <a:buFontTx/>
              <a:buNone/>
              <a:tabLst/>
              <a:defRPr/>
            </a:pPr>
            <a:endParaRPr kumimoji="0" lang="en-US" sz="4266" b="0" i="0" u="none" strike="noStrike" kern="1200" cap="none" spc="0" normalizeH="0" baseline="0" noProof="0" dirty="0">
              <a:ln>
                <a:noFill/>
              </a:ln>
              <a:solidFill>
                <a:srgbClr val="055881"/>
              </a:solidFill>
              <a:effectLst/>
              <a:uLnTx/>
              <a:uFillTx/>
              <a:latin typeface="Barlow SemiCondensed Bold"/>
              <a:ea typeface="+mn-ea"/>
              <a:cs typeface="+mn-cs"/>
            </a:endParaRPr>
          </a:p>
        </p:txBody>
      </p:sp>
      <p:sp>
        <p:nvSpPr>
          <p:cNvPr id="17" name="Speech Bubble: Rectangle with Corners Rounded 16">
            <a:extLst>
              <a:ext uri="{FF2B5EF4-FFF2-40B4-BE49-F238E27FC236}">
                <a16:creationId xmlns:a16="http://schemas.microsoft.com/office/drawing/2014/main" id="{77C8CE24-0734-C773-F6E4-96498F274FCC}"/>
              </a:ext>
            </a:extLst>
          </p:cNvPr>
          <p:cNvSpPr/>
          <p:nvPr/>
        </p:nvSpPr>
        <p:spPr>
          <a:xfrm>
            <a:off x="304800" y="1801423"/>
            <a:ext cx="2735155" cy="1404231"/>
          </a:xfrm>
          <a:prstGeom prst="wedgeRoundRectCallout">
            <a:avLst>
              <a:gd name="adj1" fmla="val 5230"/>
              <a:gd name="adj2" fmla="val 68256"/>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Getting people together / Dod </a:t>
            </a:r>
            <a:r>
              <a:rPr lang="en-GB" sz="2400" b="1" dirty="0">
                <a:cs typeface="Arial" panose="020B0604020202020204" pitchFamily="34" charset="0"/>
              </a:rPr>
              <a:t>â </a:t>
            </a:r>
            <a:r>
              <a:rPr lang="en-GB" sz="2400" b="1" dirty="0" err="1">
                <a:cs typeface="Arial" panose="020B0604020202020204" pitchFamily="34" charset="0"/>
              </a:rPr>
              <a:t>phobl</a:t>
            </a:r>
            <a:r>
              <a:rPr lang="en-GB" sz="2400" b="1" dirty="0">
                <a:cs typeface="Arial" panose="020B0604020202020204" pitchFamily="34" charset="0"/>
              </a:rPr>
              <a:t> at </a:t>
            </a:r>
            <a:r>
              <a:rPr lang="en-GB" sz="2400" b="1" dirty="0" err="1">
                <a:cs typeface="Arial" panose="020B0604020202020204" pitchFamily="34" charset="0"/>
              </a:rPr>
              <a:t>ei</a:t>
            </a:r>
            <a:r>
              <a:rPr lang="en-GB" sz="2400" b="1" dirty="0">
                <a:cs typeface="Arial" panose="020B0604020202020204" pitchFamily="34" charset="0"/>
              </a:rPr>
              <a:t> </a:t>
            </a:r>
            <a:r>
              <a:rPr lang="en-GB" sz="2400" b="1" dirty="0" err="1">
                <a:cs typeface="Arial" panose="020B0604020202020204" pitchFamily="34" charset="0"/>
              </a:rPr>
              <a:t>gilydd</a:t>
            </a:r>
            <a:endParaRPr lang="en-GB" sz="2400" b="1" dirty="0"/>
          </a:p>
        </p:txBody>
      </p:sp>
      <p:sp>
        <p:nvSpPr>
          <p:cNvPr id="18" name="Thought Bubble: Cloud 17">
            <a:extLst>
              <a:ext uri="{FF2B5EF4-FFF2-40B4-BE49-F238E27FC236}">
                <a16:creationId xmlns:a16="http://schemas.microsoft.com/office/drawing/2014/main" id="{C720867E-C9AC-1DE2-2CA3-A9794C5D543A}"/>
              </a:ext>
            </a:extLst>
          </p:cNvPr>
          <p:cNvSpPr/>
          <p:nvPr/>
        </p:nvSpPr>
        <p:spPr>
          <a:xfrm>
            <a:off x="1891862" y="3699641"/>
            <a:ext cx="3510455" cy="1780215"/>
          </a:xfrm>
          <a:prstGeom prst="cloudCallout">
            <a:avLst>
              <a:gd name="adj1" fmla="val 31866"/>
              <a:gd name="adj2" fmla="val -71477"/>
            </a:avLst>
          </a:prstGeom>
          <a:solidFill>
            <a:srgbClr val="ED0D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What methods?</a:t>
            </a:r>
          </a:p>
          <a:p>
            <a:pPr algn="ctr"/>
            <a:r>
              <a:rPr lang="en-GB" sz="2400" b="1" dirty="0"/>
              <a:t>Pa </a:t>
            </a:r>
            <a:r>
              <a:rPr lang="en-GB" sz="2400" b="1" dirty="0" err="1"/>
              <a:t>ddulliau</a:t>
            </a:r>
            <a:r>
              <a:rPr lang="en-GB" sz="2400" b="1" dirty="0"/>
              <a:t>?</a:t>
            </a:r>
          </a:p>
        </p:txBody>
      </p:sp>
      <p:sp>
        <p:nvSpPr>
          <p:cNvPr id="19" name="Isosceles Triangle 18">
            <a:extLst>
              <a:ext uri="{FF2B5EF4-FFF2-40B4-BE49-F238E27FC236}">
                <a16:creationId xmlns:a16="http://schemas.microsoft.com/office/drawing/2014/main" id="{3FFA43AB-1314-E903-FF03-F8FC7B619782}"/>
              </a:ext>
            </a:extLst>
          </p:cNvPr>
          <p:cNvSpPr/>
          <p:nvPr/>
        </p:nvSpPr>
        <p:spPr>
          <a:xfrm>
            <a:off x="5971313" y="3109076"/>
            <a:ext cx="3386327" cy="2048850"/>
          </a:xfrm>
          <a:prstGeom prst="triangle">
            <a:avLst>
              <a:gd name="adj" fmla="val 48191"/>
            </a:avLst>
          </a:prstGeom>
          <a:solidFill>
            <a:srgbClr val="00B0F0">
              <a:alpha val="4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Support</a:t>
            </a:r>
          </a:p>
          <a:p>
            <a:pPr algn="ctr"/>
            <a:r>
              <a:rPr lang="en-GB" sz="2400" b="1" dirty="0" err="1">
                <a:solidFill>
                  <a:schemeClr val="tx1"/>
                </a:solidFill>
              </a:rPr>
              <a:t>Cefnogaeth</a:t>
            </a:r>
            <a:endParaRPr lang="en-GB" sz="2400" b="1" dirty="0">
              <a:solidFill>
                <a:schemeClr val="tx1"/>
              </a:solidFill>
            </a:endParaRPr>
          </a:p>
        </p:txBody>
      </p:sp>
      <p:sp>
        <p:nvSpPr>
          <p:cNvPr id="20" name="Star: 6 Points 19">
            <a:extLst>
              <a:ext uri="{FF2B5EF4-FFF2-40B4-BE49-F238E27FC236}">
                <a16:creationId xmlns:a16="http://schemas.microsoft.com/office/drawing/2014/main" id="{2892CB94-A133-E868-5129-038027D0CD5C}"/>
              </a:ext>
            </a:extLst>
          </p:cNvPr>
          <p:cNvSpPr/>
          <p:nvPr/>
        </p:nvSpPr>
        <p:spPr>
          <a:xfrm>
            <a:off x="8679313" y="1289343"/>
            <a:ext cx="3637370" cy="2946838"/>
          </a:xfrm>
          <a:prstGeom prst="star6">
            <a:avLst/>
          </a:prstGeom>
          <a:solidFill>
            <a:srgbClr val="ED0D6D">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Publicity</a:t>
            </a:r>
          </a:p>
          <a:p>
            <a:pPr algn="ctr"/>
            <a:r>
              <a:rPr lang="en-GB" sz="2400" b="1" dirty="0" err="1">
                <a:solidFill>
                  <a:schemeClr val="tx1"/>
                </a:solidFill>
              </a:rPr>
              <a:t>Cyhoeddusrwydd</a:t>
            </a:r>
            <a:endParaRPr lang="en-GB" sz="2400" b="1" dirty="0">
              <a:solidFill>
                <a:schemeClr val="tx1"/>
              </a:solidFill>
            </a:endParaRPr>
          </a:p>
        </p:txBody>
      </p:sp>
    </p:spTree>
    <p:extLst>
      <p:ext uri="{BB962C8B-B14F-4D97-AF65-F5344CB8AC3E}">
        <p14:creationId xmlns:p14="http://schemas.microsoft.com/office/powerpoint/2010/main" val="182224399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5417a8a-2663-4cc7-a13a-e8424722c8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489D3A9A972B4EBAB0D53959F7C380" ma:contentTypeVersion="20" ma:contentTypeDescription="Create a new document." ma:contentTypeScope="" ma:versionID="b906e9c2931234a12ac85973a137793f">
  <xsd:schema xmlns:xsd="http://www.w3.org/2001/XMLSchema" xmlns:xs="http://www.w3.org/2001/XMLSchema" xmlns:p="http://schemas.microsoft.com/office/2006/metadata/properties" xmlns:ns3="d8104fc9-8130-47a6-a8f8-8d7aa02e211d" xmlns:ns4="f5417a8a-2663-4cc7-a13a-e8424722c89d" targetNamespace="http://schemas.microsoft.com/office/2006/metadata/properties" ma:root="true" ma:fieldsID="a7331de5ba0b38d53d539aab33e236c2" ns3:_="" ns4:_="">
    <xsd:import namespace="d8104fc9-8130-47a6-a8f8-8d7aa02e211d"/>
    <xsd:import namespace="f5417a8a-2663-4cc7-a13a-e8424722c89d"/>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104fc9-8130-47a6-a8f8-8d7aa02e211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5417a8a-2663-4cc7-a13a-e8424722c89d"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37326D-D82E-4CD4-8478-635D4DCED5EA}">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d8104fc9-8130-47a6-a8f8-8d7aa02e211d"/>
    <ds:schemaRef ds:uri="http://purl.org/dc/terms/"/>
    <ds:schemaRef ds:uri="http://schemas.openxmlformats.org/package/2006/metadata/core-properties"/>
    <ds:schemaRef ds:uri="http://purl.org/dc/dcmitype/"/>
    <ds:schemaRef ds:uri="f5417a8a-2663-4cc7-a13a-e8424722c89d"/>
    <ds:schemaRef ds:uri="http://www.w3.org/XML/1998/namespace"/>
  </ds:schemaRefs>
</ds:datastoreItem>
</file>

<file path=customXml/itemProps2.xml><?xml version="1.0" encoding="utf-8"?>
<ds:datastoreItem xmlns:ds="http://schemas.openxmlformats.org/officeDocument/2006/customXml" ds:itemID="{DD98F728-5F00-460C-98BF-B5FC94BC9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104fc9-8130-47a6-a8f8-8d7aa02e211d"/>
    <ds:schemaRef ds:uri="f5417a8a-2663-4cc7-a13a-e8424722c8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3D4ABA-D902-410A-8F4F-CCDF3DF29A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TotalTime>
  <Words>310</Words>
  <Application>Microsoft Office PowerPoint</Application>
  <PresentationFormat>Widescreen</PresentationFormat>
  <Paragraphs>43</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Barlow SemiCondensed Bold</vt:lpstr>
      <vt:lpstr>Calibri</vt:lpstr>
      <vt:lpstr>1_Office Theme</vt:lpstr>
      <vt:lpstr>PowerPoint Presentation</vt:lpstr>
      <vt:lpstr>PowerPoint Presentation</vt:lpstr>
      <vt:lpstr>PowerPoint Presentation</vt:lpstr>
      <vt:lpstr>Apêl Heddwch Merched Cymru at Fenywod America   Welsh Women’s Peace Appeal to the Women of America 1924</vt:lpstr>
      <vt:lpstr>  Camp Anhygoel / An Amazing Achievement</vt:lpstr>
      <vt:lpstr>Taith y Menywod  The Women’s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Harries</dc:creator>
  <cp:lastModifiedBy>Jane Harries</cp:lastModifiedBy>
  <cp:revision>5</cp:revision>
  <dcterms:created xsi:type="dcterms:W3CDTF">2024-02-05T05:39:36Z</dcterms:created>
  <dcterms:modified xsi:type="dcterms:W3CDTF">2025-03-20T12:40:30Z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0x0101005F489D3A9A972B4EBAB0D53959F7C380</vt:lpwstr>
  </property>
</Properties>
</file>